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4"/>
  </p:sldMasterIdLst>
  <p:sldIdLst>
    <p:sldId id="256" r:id="rId5"/>
    <p:sldId id="257" r:id="rId6"/>
    <p:sldId id="258" r:id="rId7"/>
    <p:sldId id="259" r:id="rId8"/>
    <p:sldId id="260" r:id="rId9"/>
    <p:sldId id="275" r:id="rId10"/>
    <p:sldId id="268" r:id="rId11"/>
    <p:sldId id="284" r:id="rId12"/>
    <p:sldId id="269" r:id="rId13"/>
    <p:sldId id="276" r:id="rId14"/>
    <p:sldId id="285" r:id="rId15"/>
    <p:sldId id="277" r:id="rId16"/>
    <p:sldId id="286" r:id="rId17"/>
    <p:sldId id="287" r:id="rId18"/>
    <p:sldId id="278" r:id="rId19"/>
    <p:sldId id="288" r:id="rId20"/>
    <p:sldId id="283" r:id="rId21"/>
    <p:sldId id="289" r:id="rId22"/>
    <p:sldId id="279" r:id="rId23"/>
    <p:sldId id="273" r:id="rId24"/>
    <p:sldId id="274" r:id="rId25"/>
    <p:sldId id="280" r:id="rId26"/>
    <p:sldId id="281" r:id="rId27"/>
    <p:sldId id="282" r:id="rId28"/>
    <p:sldId id="290" r:id="rId29"/>
    <p:sldId id="291" r:id="rId30"/>
    <p:sldId id="294" r:id="rId31"/>
  </p:sldIdLst>
  <p:sldSz cx="12192000" cy="6858000"/>
  <p:notesSz cx="6858000" cy="9144000"/>
  <p:custDataLst>
    <p:tags r:id="rId32"/>
  </p:custData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43E6C-471C-8773-5687-B4675637C2BB}" v="940" dt="2025-09-29T04:18:01.204"/>
    <p1510:client id="{4E249DFF-81F5-02C2-BF38-3DAEBFFF5B69}" v="675" dt="2025-09-30T12:27:12.879"/>
    <p1510:client id="{AD6F7695-1A9B-B4DD-F045-A3A8C580538D}" v="149" dt="2025-10-01T02:08:0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9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8AEB8-2D75-6955-1B97-B06465C4C6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418" y="807380"/>
            <a:ext cx="10133163" cy="1500186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rgbClr val="002548"/>
                </a:solidFill>
                <a:latin typeface="Avenir Book" panose="02000503020000020003"/>
              </a:defRPr>
            </a:lvl1pPr>
          </a:lstStyle>
          <a:p>
            <a:r>
              <a:rPr lang="es-ES"/>
              <a:t>Título de la presentación</a:t>
            </a:r>
            <a:endParaRPr lang="es-CL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EA7BA1A8-181E-CBBB-E73A-1202B20F65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56613" y="3757613"/>
            <a:ext cx="4005968" cy="1500187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/>
                <a:cs typeface="Avenir Regular" panose="020B0503020203020204" pitchFamily="34" charset="-78"/>
              </a:defRPr>
            </a:lvl1pPr>
          </a:lstStyle>
          <a:p>
            <a:pPr algn="l"/>
            <a:r>
              <a:rPr lang="es-CL">
                <a:latin typeface="Avenir Light" panose="020B0402020203020204" pitchFamily="34" charset="77"/>
              </a:rPr>
              <a:t>Autor</a:t>
            </a:r>
          </a:p>
          <a:p>
            <a:pPr algn="l"/>
            <a:r>
              <a:rPr lang="es-CL">
                <a:latin typeface="Avenir Light" panose="020B0402020203020204" pitchFamily="34" charset="77"/>
              </a:rPr>
              <a:t>Dirección/Vicerrectoría</a:t>
            </a:r>
          </a:p>
          <a:p>
            <a:pPr algn="l"/>
            <a:r>
              <a:rPr lang="es-CL">
                <a:latin typeface="Avenir Light" panose="020B0402020203020204" pitchFamily="34" charset="77"/>
              </a:rPr>
              <a:t>Fecha</a:t>
            </a:r>
          </a:p>
        </p:txBody>
      </p:sp>
    </p:spTree>
    <p:extLst>
      <p:ext uri="{BB962C8B-B14F-4D97-AF65-F5344CB8AC3E}">
        <p14:creationId xmlns:p14="http://schemas.microsoft.com/office/powerpoint/2010/main" val="186880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09600"/>
            <a:ext cx="6881527" cy="2032000"/>
          </a:xfrm>
        </p:spPr>
        <p:txBody>
          <a:bodyPr anchor="ctr">
            <a:normAutofit/>
          </a:bodyPr>
          <a:lstStyle>
            <a:lvl1pPr>
              <a:defRPr sz="4400">
                <a:latin typeface="Avenir Book" panose="02000503020000020003"/>
              </a:defRPr>
            </a:lvl1pPr>
          </a:lstStyle>
          <a:p>
            <a:r>
              <a:rPr lang="es-ES"/>
              <a:t>Página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3322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48E476-76CC-9A2A-1AD9-A58140AB166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2355275"/>
            <a:ext cx="6881527" cy="139469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venir Light" panose="020B0402020203020204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la bajada del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09601"/>
            <a:ext cx="6881527" cy="1644071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/>
              <a:t>Página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1840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Fo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7745" y="2413000"/>
            <a:ext cx="5034255" cy="2032000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bg1"/>
                </a:solidFill>
                <a:latin typeface="Avenir Book" panose="02000503020000020003"/>
              </a:defRPr>
            </a:lvl1pPr>
          </a:lstStyle>
          <a:p>
            <a:r>
              <a:rPr lang="es-ES"/>
              <a:t>Lámina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37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Fot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7745" y="2413000"/>
            <a:ext cx="5034255" cy="2032000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bg1"/>
                </a:solidFill>
                <a:latin typeface="Avenir Book" panose="02000503020000020003"/>
              </a:defRPr>
            </a:lvl1pPr>
          </a:lstStyle>
          <a:p>
            <a:r>
              <a:rPr lang="es-ES"/>
              <a:t>Lámina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9315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F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7745" y="2413000"/>
            <a:ext cx="5034255" cy="2032000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bg1"/>
                </a:solidFill>
                <a:latin typeface="Avenir Book" panose="02000503020000020003"/>
              </a:defRPr>
            </a:lvl1pPr>
          </a:lstStyle>
          <a:p>
            <a:r>
              <a:rPr lang="es-ES"/>
              <a:t>Lámina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758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2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3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7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8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4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9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gniter.com/user_guide/models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hyperlink" Target="https://carbon.now.sh" TargetMode="External"/><Relationship Id="rId4" Type="http://schemas.openxmlformats.org/officeDocument/2006/relationships/hyperlink" Target="https://dev.mysql.com/doc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lfaro/public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F210623-D12D-D1D8-D0AA-76E78FF71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916" y="426380"/>
            <a:ext cx="12517939" cy="1570741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  <a:latin typeface="Arial"/>
                <a:cs typeface="Arial"/>
              </a:rPr>
              <a:t>"</a:t>
            </a:r>
            <a:r>
              <a:rPr lang="es-CL" b="0" dirty="0">
                <a:solidFill>
                  <a:schemeClr val="tx1"/>
                </a:solidFill>
                <a:latin typeface="Arial"/>
                <a:cs typeface="Arial"/>
              </a:rPr>
              <a:t>ACTUALIZACIÓN "EL FARO"</a:t>
            </a:r>
            <a:endParaRPr lang="es-CL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CB26786-893D-7F3B-0DBC-66C4E3F71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1955" y="3726298"/>
            <a:ext cx="4005968" cy="1500187"/>
          </a:xfrm>
        </p:spPr>
        <p:txBody>
          <a:bodyPr>
            <a:normAutofit/>
          </a:bodyPr>
          <a:lstStyle/>
          <a:p>
            <a:r>
              <a:rPr lang="es-CL" sz="1800" dirty="0">
                <a:solidFill>
                  <a:schemeClr val="tx1"/>
                </a:solidFill>
                <a:latin typeface="Arial"/>
                <a:cs typeface="Avenir Regular"/>
              </a:rPr>
              <a:t>Maximiliano Galindo Díaz</a:t>
            </a:r>
            <a:endParaRPr lang="es-ES" sz="1800">
              <a:solidFill>
                <a:schemeClr val="tx1"/>
              </a:solidFill>
              <a:latin typeface="Arial"/>
              <a:cs typeface="Avenir Regular"/>
            </a:endParaRPr>
          </a:p>
          <a:p>
            <a:r>
              <a:rPr lang="es-CL" sz="1800" dirty="0">
                <a:solidFill>
                  <a:schemeClr val="tx1"/>
                </a:solidFill>
                <a:latin typeface="Arial"/>
                <a:cs typeface="Avenir Regular"/>
              </a:rPr>
              <a:t>Aplicaciones para internet 
</a:t>
            </a:r>
            <a:r>
              <a:rPr lang="es-CL" sz="1800">
                <a:solidFill>
                  <a:schemeClr val="tx1"/>
                </a:solidFill>
                <a:latin typeface="Arial"/>
                <a:cs typeface="Avenir Regular"/>
              </a:rPr>
              <a:t>Semana 7</a:t>
            </a:r>
            <a:br>
              <a:rPr lang="es-CL" sz="1800" dirty="0">
                <a:solidFill>
                  <a:schemeClr val="tx1"/>
                </a:solidFill>
                <a:latin typeface="Arial"/>
                <a:cs typeface="Avenir Regular"/>
              </a:rPr>
            </a:br>
            <a:r>
              <a:rPr lang="es-CL" sz="1800">
                <a:solidFill>
                  <a:schemeClr val="tx1"/>
                </a:solidFill>
                <a:latin typeface="Arial"/>
                <a:cs typeface="Avenir Regular"/>
              </a:rPr>
              <a:t>28 de septiembre</a:t>
            </a:r>
            <a:endParaRPr lang="es-ES" sz="18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5250E84-424F-2121-5606-D5FC4FFA98A8}"/>
              </a:ext>
            </a:extLst>
          </p:cNvPr>
          <p:cNvCxnSpPr/>
          <p:nvPr/>
        </p:nvCxnSpPr>
        <p:spPr>
          <a:xfrm flipV="1">
            <a:off x="-6448" y="2178992"/>
            <a:ext cx="12208998" cy="194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6CB65A5-DD45-2163-1657-2E6372D18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01" t="24486" r="35092" b="1203"/>
          <a:stretch>
            <a:fillRect/>
          </a:stretch>
        </p:blipFill>
        <p:spPr>
          <a:xfrm>
            <a:off x="0" y="2423336"/>
            <a:ext cx="6791725" cy="36023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8128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9E3B1-594B-9C29-453F-381B7392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B35C01-8191-95A7-588C-B4A3226E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50" y="576079"/>
            <a:ext cx="9478624" cy="11381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1800" kern="1200">
              <a:solidFill>
                <a:schemeClr val="tx1"/>
              </a:solidFill>
              <a:latin typeface="Arial"/>
              <a:cs typeface="Arial"/>
            </a:endParaRPr>
          </a:p>
          <a:p>
            <a:br>
              <a:rPr lang="en-US" sz="1800" kern="1200" dirty="0">
                <a:latin typeface="Arial"/>
                <a:cs typeface="Arial"/>
              </a:rPr>
            </a:br>
            <a:endParaRPr lang="en-US" sz="2600" b="1" kern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PASO 5 - </a:t>
            </a:r>
            <a:r>
              <a:rPr lang="en-US" b="1" dirty="0" err="1">
                <a:solidFill>
                  <a:schemeClr val="tx1"/>
                </a:solidFill>
                <a:latin typeface="Arial"/>
                <a:cs typeface="Arial"/>
              </a:rPr>
              <a:t>Implementación</a:t>
            </a:r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b="1" dirty="0" err="1">
                <a:solidFill>
                  <a:schemeClr val="tx1"/>
                </a:solidFill>
                <a:latin typeface="Arial"/>
                <a:cs typeface="Arial"/>
              </a:rPr>
              <a:t>Relaciones</a:t>
            </a:r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 entre </a:t>
            </a:r>
            <a:r>
              <a:rPr lang="en-US" b="1" dirty="0" err="1">
                <a:solidFill>
                  <a:schemeClr val="tx1"/>
                </a:solidFill>
                <a:latin typeface="Arial"/>
                <a:cs typeface="Arial"/>
              </a:rPr>
              <a:t>Modelos</a:t>
            </a:r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 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145E094-7AB1-DF0F-F068-8155D845A631}"/>
              </a:ext>
            </a:extLst>
          </p:cNvPr>
          <p:cNvCxnSpPr/>
          <p:nvPr/>
        </p:nvCxnSpPr>
        <p:spPr>
          <a:xfrm>
            <a:off x="664879" y="1776617"/>
            <a:ext cx="7123327" cy="471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2383D361-1811-6BE9-CC77-2FF0C4DC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40" t="25279" r="8955" b="16279"/>
          <a:stretch>
            <a:fillRect/>
          </a:stretch>
        </p:blipFill>
        <p:spPr>
          <a:xfrm>
            <a:off x="661148" y="2675455"/>
            <a:ext cx="10046806" cy="3526524"/>
          </a:xfrm>
          <a:prstGeom prst="rect">
            <a:avLst/>
          </a:prstGeom>
        </p:spPr>
      </p:pic>
      <p:sp>
        <p:nvSpPr>
          <p:cNvPr id="5" name="CuadroTexto 1">
            <a:extLst>
              <a:ext uri="{FF2B5EF4-FFF2-40B4-BE49-F238E27FC236}">
                <a16:creationId xmlns:a16="http://schemas.microsoft.com/office/drawing/2014/main" id="{61BB1B97-664B-14C0-7260-204CC3A8EEC5}"/>
              </a:ext>
            </a:extLst>
          </p:cNvPr>
          <p:cNvSpPr txBox="1"/>
          <p:nvPr/>
        </p:nvSpPr>
        <p:spPr>
          <a:xfrm>
            <a:off x="669706" y="2122889"/>
            <a:ext cx="427692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>
                <a:latin typeface="Arial"/>
                <a:ea typeface="+mn-lt"/>
                <a:cs typeface="+mn-lt"/>
              </a:rPr>
              <a:t>Implementación</a:t>
            </a:r>
            <a:r>
              <a:rPr lang="en-US" b="1" dirty="0">
                <a:latin typeface="Arial"/>
                <a:ea typeface="+mn-lt"/>
                <a:cs typeface="+mn-lt"/>
              </a:rPr>
              <a:t> de </a:t>
            </a:r>
            <a:r>
              <a:rPr lang="en-US" b="1" err="1">
                <a:latin typeface="Arial"/>
                <a:ea typeface="+mn-lt"/>
                <a:cs typeface="+mn-lt"/>
              </a:rPr>
              <a:t>relaciones</a:t>
            </a:r>
            <a:r>
              <a:rPr lang="en-US" b="1" dirty="0">
                <a:latin typeface="Arial"/>
                <a:ea typeface="+mn-lt"/>
                <a:cs typeface="+mn-lt"/>
              </a:rPr>
              <a:t> 1:N:</a:t>
            </a:r>
            <a:endParaRPr lang="es-ES" dirty="0">
              <a:latin typeface="Arial"/>
              <a:ea typeface="+mn-lt"/>
              <a:cs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4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877DB-907F-205F-389E-CA3A9D43A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5388A96-183B-24A4-7418-FC163728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74" y="1584608"/>
            <a:ext cx="9478624" cy="11381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1800" kern="1200">
              <a:solidFill>
                <a:schemeClr val="tx1"/>
              </a:solidFill>
              <a:latin typeface="Arial"/>
              <a:cs typeface="Arial"/>
            </a:endParaRPr>
          </a:p>
          <a:p>
            <a:br>
              <a:rPr lang="en-US" sz="1800" kern="1200" dirty="0">
                <a:latin typeface="Arial"/>
                <a:cs typeface="Arial"/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A91F240A-332A-EF2A-3B2A-D34CF7C3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91" t="38329" r="10018" b="25553"/>
          <a:stretch>
            <a:fillRect/>
          </a:stretch>
        </p:blipFill>
        <p:spPr>
          <a:xfrm>
            <a:off x="1165412" y="891814"/>
            <a:ext cx="9849992" cy="1646585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1185E255-4E24-A752-8EF2-7651369520DE}"/>
              </a:ext>
            </a:extLst>
          </p:cNvPr>
          <p:cNvSpPr txBox="1"/>
          <p:nvPr/>
        </p:nvSpPr>
        <p:spPr>
          <a:xfrm>
            <a:off x="3863382" y="3221065"/>
            <a:ext cx="3907134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>
                <a:latin typeface="Arial"/>
                <a:ea typeface="+mn-lt"/>
                <a:cs typeface="+mn-lt"/>
              </a:rPr>
              <a:t>Explicación</a:t>
            </a:r>
            <a:r>
              <a:rPr lang="en-US" b="1" dirty="0">
                <a:latin typeface="Arial"/>
                <a:ea typeface="+mn-lt"/>
                <a:cs typeface="+mn-lt"/>
              </a:rPr>
              <a:t> de CONSTRAINTS:</a:t>
            </a:r>
            <a:endParaRPr lang="es-ES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+mn-lt"/>
                <a:cs typeface="+mn-lt"/>
              </a:rPr>
              <a:t>ON</a:t>
            </a:r>
            <a:r>
              <a:rPr lang="en-US" dirty="0">
                <a:latin typeface="Arial"/>
                <a:ea typeface="+mn-lt"/>
                <a:cs typeface="Arial"/>
              </a:rPr>
              <a:t> DELETE </a:t>
            </a:r>
            <a:r>
              <a:rPr lang="en-US" dirty="0">
                <a:latin typeface="Arial"/>
                <a:ea typeface="+mn-lt"/>
                <a:cs typeface="+mn-lt"/>
              </a:rPr>
              <a:t>RESTRICT vs ON DELETE CASCADE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Arial"/>
                <a:ea typeface="+mn-lt"/>
                <a:cs typeface="+mn-lt"/>
              </a:rPr>
              <a:t>Importancia</a:t>
            </a:r>
            <a:r>
              <a:rPr lang="en-US" dirty="0">
                <a:latin typeface="Arial"/>
                <a:ea typeface="+mn-lt"/>
                <a:cs typeface="+mn-lt"/>
              </a:rPr>
              <a:t> de </a:t>
            </a:r>
            <a:r>
              <a:rPr lang="en-US" err="1">
                <a:latin typeface="Arial"/>
                <a:ea typeface="+mn-lt"/>
                <a:cs typeface="+mn-lt"/>
              </a:rPr>
              <a:t>los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índices</a:t>
            </a:r>
            <a:r>
              <a:rPr lang="en-US" dirty="0">
                <a:latin typeface="Arial"/>
                <a:ea typeface="+mn-lt"/>
                <a:cs typeface="+mn-lt"/>
              </a:rPr>
              <a:t> para </a:t>
            </a:r>
            <a:r>
              <a:rPr lang="en-US" err="1">
                <a:latin typeface="Arial"/>
                <a:ea typeface="+mn-lt"/>
                <a:cs typeface="+mn-lt"/>
              </a:rPr>
              <a:t>rendimiento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Arial"/>
                <a:ea typeface="+mn-lt"/>
                <a:cs typeface="+mn-lt"/>
              </a:rPr>
              <a:t>Cómo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verificar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relaciones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en</a:t>
            </a:r>
            <a:r>
              <a:rPr lang="en-US" dirty="0">
                <a:latin typeface="Arial"/>
                <a:ea typeface="+mn-lt"/>
                <a:cs typeface="+mn-lt"/>
              </a:rPr>
              <a:t> phpMyAdmin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DE7E163-C385-20CB-7E3C-1EF606878F9A}"/>
              </a:ext>
            </a:extLst>
          </p:cNvPr>
          <p:cNvSpPr/>
          <p:nvPr/>
        </p:nvSpPr>
        <p:spPr>
          <a:xfrm>
            <a:off x="2734524" y="3084452"/>
            <a:ext cx="6167937" cy="2649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525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4B10B-FF23-2AD8-339A-D0A68613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30D7D53-0DDD-8F00-B9A0-29D7B646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03" y="273521"/>
            <a:ext cx="9870831" cy="11829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1800" kern="1200">
              <a:solidFill>
                <a:schemeClr val="tx1"/>
              </a:solidFill>
              <a:latin typeface="Arial"/>
              <a:cs typeface="Arial"/>
            </a:endParaRPr>
          </a:p>
          <a:p>
            <a:br>
              <a:rPr lang="en-US" sz="1800" kern="1200" dirty="0">
                <a:latin typeface="Arial"/>
                <a:cs typeface="Arial"/>
              </a:rPr>
            </a:br>
            <a:endParaRPr lang="en-US" sz="2600" b="1" kern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 PASO 6 - </a:t>
            </a:r>
            <a:r>
              <a:rPr lang="en-US" b="1" dirty="0" err="1">
                <a:solidFill>
                  <a:schemeClr val="tx1"/>
                </a:solidFill>
                <a:latin typeface="Arial"/>
                <a:cs typeface="Arial"/>
              </a:rPr>
              <a:t>Uso</a:t>
            </a:r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 del </a:t>
            </a:r>
            <a:r>
              <a:rPr lang="en-US" b="1" dirty="0" err="1">
                <a:solidFill>
                  <a:schemeClr val="tx1"/>
                </a:solidFill>
                <a:latin typeface="Arial"/>
                <a:cs typeface="Arial"/>
              </a:rPr>
              <a:t>Modelo</a:t>
            </a:r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/>
                <a:cs typeface="Arial"/>
              </a:rPr>
              <a:t>en</a:t>
            </a:r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/>
                <a:cs typeface="Arial"/>
              </a:rPr>
              <a:t>Controladores</a:t>
            </a:r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 (INTEGRACIÓN MVC)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DEC9080-9F82-150F-72C2-9917E567C8E5}"/>
              </a:ext>
            </a:extLst>
          </p:cNvPr>
          <p:cNvCxnSpPr/>
          <p:nvPr/>
        </p:nvCxnSpPr>
        <p:spPr>
          <a:xfrm flipV="1">
            <a:off x="194232" y="1512393"/>
            <a:ext cx="8512856" cy="6489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2DBE2B5D-E59C-8BBB-B5C9-9774B15F31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93" t="19771" r="12810" b="14379"/>
          <a:stretch>
            <a:fillRect/>
          </a:stretch>
        </p:blipFill>
        <p:spPr>
          <a:xfrm>
            <a:off x="2306340" y="2073088"/>
            <a:ext cx="6267284" cy="4515968"/>
          </a:xfrm>
          <a:prstGeom prst="rect">
            <a:avLst/>
          </a:prstGeom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2C94D272-669B-1007-829A-37840A616B51}"/>
              </a:ext>
            </a:extLst>
          </p:cNvPr>
          <p:cNvSpPr txBox="1"/>
          <p:nvPr/>
        </p:nvSpPr>
        <p:spPr>
          <a:xfrm>
            <a:off x="882615" y="1585005"/>
            <a:ext cx="456828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>
                <a:latin typeface="Arial"/>
                <a:ea typeface="+mn-lt"/>
                <a:cs typeface="+mn-lt"/>
              </a:rPr>
              <a:t>Ejemplo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err="1">
                <a:latin typeface="Arial"/>
                <a:ea typeface="+mn-lt"/>
                <a:cs typeface="+mn-lt"/>
              </a:rPr>
              <a:t>práctico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err="1">
                <a:latin typeface="Arial"/>
                <a:ea typeface="+mn-lt"/>
                <a:cs typeface="+mn-lt"/>
              </a:rPr>
              <a:t>en</a:t>
            </a:r>
            <a:r>
              <a:rPr lang="en-US" b="1" dirty="0">
                <a:latin typeface="Arial"/>
                <a:ea typeface="+mn-lt"/>
                <a:cs typeface="+mn-lt"/>
              </a:rPr>
              <a:t> Home controller:</a:t>
            </a:r>
            <a:endParaRPr lang="en-US">
              <a:latin typeface="Arial"/>
              <a:ea typeface="+mn-lt"/>
              <a:cs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168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48ECE-932B-D6A8-E3D7-895AB83A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F3AA3E-98D7-87C6-0551-3C4F63B7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  <a:endParaRPr lang="es-ES"/>
          </a:p>
        </p:txBody>
      </p: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842F1010-3875-7DB9-7FD4-38F0661EF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4" y="1866901"/>
            <a:ext cx="10363200" cy="312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59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FCD5B-C53F-5F5E-F139-F57E3FD6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8C97A3-34EF-086D-3DB3-CB4B852A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  <a:endParaRPr lang="es-ES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8001B32D-ED0E-38E8-91F6-D0F281DA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0" t="24288" r="9375" b="18975"/>
          <a:stretch>
            <a:fillRect/>
          </a:stretch>
        </p:blipFill>
        <p:spPr>
          <a:xfrm>
            <a:off x="862853" y="3086395"/>
            <a:ext cx="10107718" cy="3351499"/>
          </a:xfrm>
          <a:prstGeom prst="rect">
            <a:avLst/>
          </a:prstGeom>
        </p:spPr>
      </p:pic>
      <p:sp>
        <p:nvSpPr>
          <p:cNvPr id="8" name="CuadroTexto 1">
            <a:extLst>
              <a:ext uri="{FF2B5EF4-FFF2-40B4-BE49-F238E27FC236}">
                <a16:creationId xmlns:a16="http://schemas.microsoft.com/office/drawing/2014/main" id="{523BB4B8-689C-C893-5427-917DD5ED02A7}"/>
              </a:ext>
            </a:extLst>
          </p:cNvPr>
          <p:cNvSpPr txBox="1"/>
          <p:nvPr/>
        </p:nvSpPr>
        <p:spPr>
          <a:xfrm>
            <a:off x="3717705" y="688535"/>
            <a:ext cx="3907134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>
                <a:latin typeface="Arial"/>
                <a:ea typeface="+mn-lt"/>
                <a:cs typeface="+mn-lt"/>
              </a:rPr>
              <a:t>Explicación</a:t>
            </a:r>
            <a:r>
              <a:rPr lang="en-US" b="1" dirty="0">
                <a:latin typeface="Arial"/>
                <a:ea typeface="+mn-lt"/>
                <a:cs typeface="+mn-lt"/>
              </a:rPr>
              <a:t> de CONSTRAINTS:</a:t>
            </a:r>
            <a:endParaRPr lang="es-ES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+mn-lt"/>
                <a:cs typeface="+mn-lt"/>
              </a:rPr>
              <a:t>ON</a:t>
            </a:r>
            <a:r>
              <a:rPr lang="en-US" dirty="0">
                <a:latin typeface="Arial"/>
                <a:ea typeface="+mn-lt"/>
                <a:cs typeface="Arial"/>
              </a:rPr>
              <a:t> DELETE </a:t>
            </a:r>
            <a:r>
              <a:rPr lang="en-US" dirty="0">
                <a:latin typeface="Arial"/>
                <a:ea typeface="+mn-lt"/>
                <a:cs typeface="+mn-lt"/>
              </a:rPr>
              <a:t>RESTRICT vs ON DELETE CASCADE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Arial"/>
                <a:ea typeface="+mn-lt"/>
                <a:cs typeface="+mn-lt"/>
              </a:rPr>
              <a:t>Importancia</a:t>
            </a:r>
            <a:r>
              <a:rPr lang="en-US" dirty="0">
                <a:latin typeface="Arial"/>
                <a:ea typeface="+mn-lt"/>
                <a:cs typeface="+mn-lt"/>
              </a:rPr>
              <a:t> de </a:t>
            </a:r>
            <a:r>
              <a:rPr lang="en-US" err="1">
                <a:latin typeface="Arial"/>
                <a:ea typeface="+mn-lt"/>
                <a:cs typeface="+mn-lt"/>
              </a:rPr>
              <a:t>los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índices</a:t>
            </a:r>
            <a:r>
              <a:rPr lang="en-US" dirty="0">
                <a:latin typeface="Arial"/>
                <a:ea typeface="+mn-lt"/>
                <a:cs typeface="+mn-lt"/>
              </a:rPr>
              <a:t> para </a:t>
            </a:r>
            <a:r>
              <a:rPr lang="en-US" err="1">
                <a:latin typeface="Arial"/>
                <a:ea typeface="+mn-lt"/>
                <a:cs typeface="+mn-lt"/>
              </a:rPr>
              <a:t>rendimiento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latin typeface="Arial"/>
                <a:ea typeface="+mn-lt"/>
                <a:cs typeface="+mn-lt"/>
              </a:rPr>
              <a:t>Cómo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verificar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relaciones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en</a:t>
            </a:r>
            <a:r>
              <a:rPr lang="en-US" dirty="0">
                <a:latin typeface="Arial"/>
                <a:ea typeface="+mn-lt"/>
                <a:cs typeface="+mn-lt"/>
              </a:rPr>
              <a:t> phpMyAdmin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C0F3C6B-BA71-F427-5970-178B8A109DFB}"/>
              </a:ext>
            </a:extLst>
          </p:cNvPr>
          <p:cNvSpPr/>
          <p:nvPr/>
        </p:nvSpPr>
        <p:spPr>
          <a:xfrm>
            <a:off x="2812965" y="484686"/>
            <a:ext cx="5708496" cy="2447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10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7508A-2972-3D7E-C048-DF25420D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944ED-2735-1086-538A-8F38A226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8" y="277258"/>
            <a:ext cx="5658858" cy="20848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/>
              <a:t>PASO 7 - Vista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Utiliza</a:t>
            </a:r>
            <a:r>
              <a:rPr lang="en-US" b="1" dirty="0"/>
              <a:t> Datos del </a:t>
            </a:r>
            <a:r>
              <a:rPr lang="en-US" b="1" dirty="0" err="1"/>
              <a:t>Modelo</a:t>
            </a:r>
            <a:r>
              <a:rPr lang="en-US" b="1" dirty="0"/>
              <a:t> (FRONTEND)</a:t>
            </a:r>
            <a:endParaRPr lang="es-ES" dirty="0"/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B3905C-B240-3AEF-C59D-EBB27D58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64" y="1646065"/>
            <a:ext cx="4774265" cy="4032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Código de vista home/</a:t>
            </a:r>
            <a:r>
              <a:rPr lang="en-US" sz="1800" b="1" dirty="0" err="1">
                <a:ea typeface="+mn-lt"/>
                <a:cs typeface="+mn-lt"/>
              </a:rPr>
              <a:t>index.php</a:t>
            </a:r>
            <a:r>
              <a:rPr lang="en-US" sz="1800" b="1" dirty="0">
                <a:ea typeface="+mn-lt"/>
                <a:cs typeface="+mn-lt"/>
              </a:rPr>
              <a:t>:</a:t>
            </a:r>
            <a:endParaRPr lang="es-ES" dirty="0">
              <a:latin typeface="Arial"/>
              <a:ea typeface="+mn-lt"/>
              <a:cs typeface="+mn-lt"/>
            </a:endParaRPr>
          </a:p>
          <a:p>
            <a:endParaRPr lang="en-US" sz="1800" b="1" dirty="0">
              <a:latin typeface="Arial"/>
              <a:cs typeface="Arial"/>
            </a:endParaRPr>
          </a:p>
          <a:p>
            <a:endParaRPr lang="en-US" sz="1800" b="1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AEA0508-7575-3977-0F2F-1B2777428CCC}"/>
              </a:ext>
            </a:extLst>
          </p:cNvPr>
          <p:cNvCxnSpPr/>
          <p:nvPr/>
        </p:nvCxnSpPr>
        <p:spPr>
          <a:xfrm flipV="1">
            <a:off x="100823" y="1588055"/>
            <a:ext cx="5421553" cy="194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97B2EBAE-BF16-07AC-EE2F-F0ABF5F0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88" t="28321" r="10483" b="20148"/>
          <a:stretch>
            <a:fillRect/>
          </a:stretch>
        </p:blipFill>
        <p:spPr>
          <a:xfrm>
            <a:off x="745387" y="2343150"/>
            <a:ext cx="9458911" cy="34751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828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595D-8AD4-BBDB-9E45-D11940B9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7C334A-32AC-7925-0481-995D8502C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543" y="4817330"/>
            <a:ext cx="5480235" cy="20393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b="1" err="1">
                <a:latin typeface="Arial"/>
                <a:ea typeface="+mn-lt"/>
                <a:cs typeface="+mn-lt"/>
              </a:rPr>
              <a:t>Buenas</a:t>
            </a:r>
            <a:r>
              <a:rPr lang="en-US" sz="2000" b="1" dirty="0">
                <a:latin typeface="Arial"/>
                <a:ea typeface="+mn-lt"/>
                <a:cs typeface="+mn-lt"/>
              </a:rPr>
              <a:t> </a:t>
            </a:r>
            <a:r>
              <a:rPr lang="en-US" sz="2000" b="1" err="1">
                <a:latin typeface="Arial"/>
                <a:ea typeface="+mn-lt"/>
                <a:cs typeface="+mn-lt"/>
              </a:rPr>
              <a:t>prácticas</a:t>
            </a:r>
            <a:r>
              <a:rPr lang="en-US" sz="2000" b="1" dirty="0">
                <a:latin typeface="Arial"/>
                <a:ea typeface="+mn-lt"/>
                <a:cs typeface="+mn-lt"/>
              </a:rPr>
              <a:t> </a:t>
            </a:r>
            <a:r>
              <a:rPr lang="en-US" sz="2000" b="1" err="1">
                <a:latin typeface="Arial"/>
                <a:ea typeface="+mn-lt"/>
                <a:cs typeface="+mn-lt"/>
              </a:rPr>
              <a:t>mostradas</a:t>
            </a:r>
            <a:r>
              <a:rPr lang="en-US" sz="2000" b="1" dirty="0">
                <a:latin typeface="Arial"/>
                <a:ea typeface="+mn-lt"/>
                <a:cs typeface="+mn-lt"/>
              </a:rPr>
              <a:t>:</a:t>
            </a:r>
            <a:endParaRPr lang="es-ES" sz="200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Uso</a:t>
            </a:r>
            <a:r>
              <a:rPr lang="en-US" sz="2000" dirty="0">
                <a:latin typeface="Arial"/>
                <a:ea typeface="+mn-lt"/>
                <a:cs typeface="+mn-lt"/>
              </a:rPr>
              <a:t> de esc() para </a:t>
            </a:r>
            <a:r>
              <a:rPr lang="en-US" sz="2000" err="1">
                <a:latin typeface="Arial"/>
                <a:ea typeface="+mn-lt"/>
                <a:cs typeface="+mn-lt"/>
              </a:rPr>
              <a:t>prevenir</a:t>
            </a:r>
            <a:r>
              <a:rPr lang="en-US" sz="2000" dirty="0">
                <a:latin typeface="Arial"/>
                <a:ea typeface="+mn-lt"/>
                <a:cs typeface="+mn-lt"/>
              </a:rPr>
              <a:t> XSS</a:t>
            </a:r>
            <a:endParaRPr lang="en-US" sz="200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Formateo</a:t>
            </a:r>
            <a:r>
              <a:rPr lang="en-US" sz="2000" dirty="0">
                <a:latin typeface="Arial"/>
                <a:ea typeface="+mn-lt"/>
                <a:cs typeface="+mn-lt"/>
              </a:rPr>
              <a:t> de </a:t>
            </a:r>
            <a:r>
              <a:rPr lang="en-US" sz="2000" err="1">
                <a:latin typeface="Arial"/>
                <a:ea typeface="+mn-lt"/>
                <a:cs typeface="+mn-lt"/>
              </a:rPr>
              <a:t>fechas</a:t>
            </a:r>
            <a:r>
              <a:rPr lang="en-US" sz="2000" dirty="0">
                <a:latin typeface="Arial"/>
                <a:ea typeface="+mn-lt"/>
                <a:cs typeface="+mn-lt"/>
              </a:rPr>
              <a:t> con date()</a:t>
            </a:r>
            <a:endParaRPr lang="en-US" sz="200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Clases</a:t>
            </a:r>
            <a:r>
              <a:rPr lang="en-US" sz="2000" dirty="0">
                <a:latin typeface="Arial"/>
                <a:ea typeface="+mn-lt"/>
                <a:cs typeface="+mn-lt"/>
              </a:rPr>
              <a:t> de Bootstrap para </a:t>
            </a:r>
            <a:r>
              <a:rPr lang="en-US" sz="2000" err="1">
                <a:latin typeface="Arial"/>
                <a:ea typeface="+mn-lt"/>
                <a:cs typeface="+mn-lt"/>
              </a:rPr>
              <a:t>responsividad</a:t>
            </a:r>
            <a:endParaRPr lang="en-US" sz="200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800" dirty="0">
                <a:latin typeface="Arial"/>
                <a:ea typeface="+mn-lt"/>
                <a:cs typeface="+mn-lt"/>
              </a:rPr>
              <a:t>URLs </a:t>
            </a:r>
            <a:r>
              <a:rPr lang="en-US" sz="1800" err="1">
                <a:latin typeface="Arial"/>
                <a:ea typeface="+mn-lt"/>
                <a:cs typeface="+mn-lt"/>
              </a:rPr>
              <a:t>amigables</a:t>
            </a:r>
            <a:endParaRPr lang="en-US" err="1">
              <a:latin typeface="Arial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sz="1800" b="1" dirty="0">
              <a:latin typeface="Arial"/>
              <a:cs typeface="Arial"/>
            </a:endParaRPr>
          </a:p>
          <a:p>
            <a:endParaRPr lang="en-US" sz="1800" b="1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193D725E-2AA3-4576-EEAE-42C2E467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91" t="19221" r="7191" b="13889"/>
          <a:stretch>
            <a:fillRect/>
          </a:stretch>
        </p:blipFill>
        <p:spPr>
          <a:xfrm>
            <a:off x="128494" y="119147"/>
            <a:ext cx="9873034" cy="4587337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1DB98865-EC7F-6B43-CB55-85E4DBDC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24CC16F-DF15-C7D8-71C8-90E1A42BF8AA}"/>
              </a:ext>
            </a:extLst>
          </p:cNvPr>
          <p:cNvSpPr/>
          <p:nvPr/>
        </p:nvSpPr>
        <p:spPr>
          <a:xfrm>
            <a:off x="3261202" y="4821361"/>
            <a:ext cx="5719701" cy="1932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194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402679-1434-D0CC-CED5-1D91EB897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29829-313F-CE95-1BAE-B06AA92B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90" y="154429"/>
            <a:ext cx="7328535" cy="122197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/>
              <a:t>PASO 8 - </a:t>
            </a:r>
            <a:r>
              <a:rPr lang="en-US" b="1" dirty="0" err="1"/>
              <a:t>Implementación</a:t>
            </a:r>
            <a:r>
              <a:rPr lang="en-US" b="1" dirty="0"/>
              <a:t> </a:t>
            </a:r>
            <a:r>
              <a:rPr lang="en-US" b="1" dirty="0" err="1"/>
              <a:t>Completa</a:t>
            </a:r>
            <a:r>
              <a:rPr lang="en-US" b="1" dirty="0"/>
              <a:t> del CRUD (OPERACIONES ADMIN)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714276-81E8-E809-D297-1F03B06C8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06" y="1377558"/>
            <a:ext cx="4729442" cy="3552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err="1">
                <a:latin typeface="Arial"/>
                <a:ea typeface="+mn-lt"/>
                <a:cs typeface="+mn-lt"/>
              </a:rPr>
              <a:t>Ejemplo</a:t>
            </a:r>
            <a:r>
              <a:rPr lang="en-US" sz="1800" b="1" dirty="0">
                <a:latin typeface="Arial"/>
                <a:ea typeface="+mn-lt"/>
                <a:cs typeface="+mn-lt"/>
              </a:rPr>
              <a:t> de </a:t>
            </a:r>
            <a:r>
              <a:rPr lang="en-US" sz="1800" b="1" err="1">
                <a:latin typeface="Arial"/>
                <a:ea typeface="+mn-lt"/>
                <a:cs typeface="+mn-lt"/>
              </a:rPr>
              <a:t>AdminArticulosController</a:t>
            </a:r>
            <a:r>
              <a:rPr lang="en-US" sz="1800" b="1" dirty="0">
                <a:latin typeface="Arial"/>
                <a:ea typeface="+mn-lt"/>
                <a:cs typeface="+mn-lt"/>
              </a:rPr>
              <a:t>:</a:t>
            </a:r>
            <a:endParaRPr lang="en-US" sz="1800" b="1">
              <a:latin typeface="Arial"/>
              <a:cs typeface="Arial"/>
            </a:endParaRPr>
          </a:p>
          <a:p>
            <a:endParaRPr lang="en-US" sz="1800" b="1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8F6EE11-2DC4-340D-1B21-F78FAF41AE76}"/>
              </a:ext>
            </a:extLst>
          </p:cNvPr>
          <p:cNvCxnSpPr/>
          <p:nvPr/>
        </p:nvCxnSpPr>
        <p:spPr>
          <a:xfrm flipV="1">
            <a:off x="240445" y="1207345"/>
            <a:ext cx="5421553" cy="194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C2196A07-72C3-41BC-A991-9E4CAA04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85" t="21126" r="6985" b="15007"/>
          <a:stretch>
            <a:fillRect/>
          </a:stretch>
        </p:blipFill>
        <p:spPr>
          <a:xfrm>
            <a:off x="235324" y="1914215"/>
            <a:ext cx="10488730" cy="41506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84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78F3B-FB0A-5C0B-46A3-38D62438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569F09-D6C8-C86F-C1EC-D8482B7C3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653" y="929322"/>
            <a:ext cx="5323352" cy="4672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dirty="0" err="1">
                <a:ea typeface="+mn-lt"/>
                <a:cs typeface="+mn-lt"/>
              </a:rPr>
              <a:t>Validaciones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automáticas</a:t>
            </a:r>
            <a:r>
              <a:rPr lang="en-US" sz="1800" b="1" dirty="0">
                <a:ea typeface="+mn-lt"/>
                <a:cs typeface="+mn-lt"/>
              </a:rPr>
              <a:t> del </a:t>
            </a:r>
            <a:r>
              <a:rPr lang="en-US" sz="1800" b="1" dirty="0" err="1">
                <a:ea typeface="+mn-lt"/>
                <a:cs typeface="+mn-lt"/>
              </a:rPr>
              <a:t>modelo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en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acción</a:t>
            </a:r>
            <a:endParaRPr lang="es-ES" dirty="0" err="1">
              <a:latin typeface="Arial"/>
              <a:ea typeface="+mn-lt"/>
              <a:cs typeface="+mn-lt"/>
            </a:endParaRPr>
          </a:p>
          <a:p>
            <a:endParaRPr lang="en-US" sz="1800" b="1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1C66528A-F08E-785D-1B3E-8B39259DCD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2" t="27306" r="23805" b="17048"/>
          <a:stretch>
            <a:fillRect/>
          </a:stretch>
        </p:blipFill>
        <p:spPr>
          <a:xfrm>
            <a:off x="381000" y="1704044"/>
            <a:ext cx="8225127" cy="345253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0B2F2D63-64F8-F685-B020-FB664928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464" y="143435"/>
            <a:ext cx="3932237" cy="1600200"/>
          </a:xfrm>
        </p:spPr>
        <p:txBody>
          <a:bodyPr/>
          <a:lstStyle/>
          <a:p>
            <a:r>
              <a:rPr lang="es-ES" dirty="0"/>
              <a:t> </a:t>
            </a:r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D024A0-55A8-AC13-FDFC-586A1E2C2ED1}"/>
              </a:ext>
            </a:extLst>
          </p:cNvPr>
          <p:cNvSpPr/>
          <p:nvPr/>
        </p:nvSpPr>
        <p:spPr>
          <a:xfrm>
            <a:off x="986407" y="832066"/>
            <a:ext cx="5719701" cy="56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8568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5D227-6F61-B179-D44D-E93BF57CD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9510D-3ED6-2E60-CE85-B7BE2DC1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1" y="689386"/>
            <a:ext cx="5860564" cy="6728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 err="1">
                <a:latin typeface="Arial"/>
                <a:cs typeface="Arial"/>
              </a:rPr>
              <a:t>Pruebas</a:t>
            </a:r>
            <a:r>
              <a:rPr lang="en-US" sz="2000" b="1" dirty="0">
                <a:latin typeface="Arial"/>
                <a:cs typeface="Arial"/>
              </a:rPr>
              <a:t> y </a:t>
            </a:r>
            <a:r>
              <a:rPr lang="en-US" sz="2000" b="1" dirty="0" err="1">
                <a:latin typeface="Arial"/>
                <a:cs typeface="Arial"/>
              </a:rPr>
              <a:t>Validación</a:t>
            </a:r>
            <a:r>
              <a:rPr lang="en-US" sz="2000" b="1" dirty="0">
                <a:latin typeface="Arial"/>
                <a:cs typeface="Arial"/>
              </a:rPr>
              <a:t> (CHECKLIST TÉCNICO)</a:t>
            </a:r>
            <a:endParaRPr lang="es-ES" sz="2000" dirty="0">
              <a:latin typeface="Arial"/>
              <a:cs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5CB0B6-82D1-47CB-AA75-AC48C61C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2" y="1363132"/>
            <a:ext cx="4045883" cy="40764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+mn-lt"/>
              </a:rPr>
              <a:t> Checklist de </a:t>
            </a:r>
            <a:r>
              <a:rPr lang="en-US" sz="2000" b="1" dirty="0" err="1">
                <a:latin typeface="Arial"/>
                <a:ea typeface="+mn-lt"/>
                <a:cs typeface="+mn-lt"/>
              </a:rPr>
              <a:t>cumplimiento</a:t>
            </a:r>
            <a:r>
              <a:rPr lang="en-US" sz="2000" b="1" dirty="0">
                <a:latin typeface="Arial"/>
                <a:ea typeface="+mn-lt"/>
                <a:cs typeface="+mn-lt"/>
              </a:rPr>
              <a:t>:</a:t>
            </a:r>
            <a:endParaRPr lang="en-US" sz="2000" b="1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ea typeface="+mn-lt"/>
                <a:cs typeface="+mn-lt"/>
              </a:rPr>
              <a:t>4 </a:t>
            </a:r>
            <a:r>
              <a:rPr lang="en-US" sz="2000" dirty="0" err="1">
                <a:latin typeface="Arial"/>
                <a:ea typeface="+mn-lt"/>
                <a:cs typeface="+mn-lt"/>
              </a:rPr>
              <a:t>modelos</a:t>
            </a:r>
            <a:r>
              <a:rPr lang="en-US" sz="2000" dirty="0">
                <a:latin typeface="Arial"/>
                <a:ea typeface="+mn-lt"/>
                <a:cs typeface="+mn-lt"/>
              </a:rPr>
              <a:t> </a:t>
            </a:r>
            <a:r>
              <a:rPr lang="en-US" sz="2000" dirty="0" err="1">
                <a:latin typeface="Arial"/>
                <a:ea typeface="+mn-lt"/>
                <a:cs typeface="+mn-lt"/>
              </a:rPr>
              <a:t>implementados</a:t>
            </a:r>
            <a:r>
              <a:rPr lang="en-US" sz="2000" dirty="0">
                <a:latin typeface="Arial"/>
                <a:ea typeface="+mn-lt"/>
                <a:cs typeface="+mn-lt"/>
              </a:rPr>
              <a:t> (</a:t>
            </a:r>
            <a:r>
              <a:rPr lang="en-US" sz="2000" dirty="0" err="1">
                <a:latin typeface="Arial"/>
                <a:ea typeface="+mn-lt"/>
                <a:cs typeface="+mn-lt"/>
              </a:rPr>
              <a:t>Articulo</a:t>
            </a:r>
            <a:r>
              <a:rPr lang="en-US" sz="2000" dirty="0">
                <a:latin typeface="Arial"/>
                <a:ea typeface="+mn-lt"/>
                <a:cs typeface="+mn-lt"/>
              </a:rPr>
              <a:t>, </a:t>
            </a:r>
            <a:r>
              <a:rPr lang="en-US" sz="2000" dirty="0" err="1">
                <a:latin typeface="Arial"/>
                <a:ea typeface="+mn-lt"/>
                <a:cs typeface="+mn-lt"/>
              </a:rPr>
              <a:t>Categoria</a:t>
            </a:r>
            <a:r>
              <a:rPr lang="en-US" sz="2000" dirty="0">
                <a:latin typeface="Arial"/>
                <a:ea typeface="+mn-lt"/>
                <a:cs typeface="+mn-lt"/>
              </a:rPr>
              <a:t>, </a:t>
            </a:r>
            <a:r>
              <a:rPr lang="en-US" sz="2000" dirty="0" err="1">
                <a:latin typeface="Arial"/>
                <a:ea typeface="+mn-lt"/>
                <a:cs typeface="+mn-lt"/>
              </a:rPr>
              <a:t>Usuario</a:t>
            </a:r>
            <a:r>
              <a:rPr lang="en-US" sz="2000" dirty="0">
                <a:latin typeface="Arial"/>
                <a:ea typeface="+mn-lt"/>
                <a:cs typeface="+mn-lt"/>
              </a:rPr>
              <a:t>, Contacto)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err="1">
                <a:latin typeface="Arial"/>
                <a:ea typeface="+mn-lt"/>
                <a:cs typeface="+mn-lt"/>
              </a:rPr>
              <a:t>Relaciones</a:t>
            </a:r>
            <a:r>
              <a:rPr lang="en-US" sz="2000" dirty="0">
                <a:latin typeface="Arial"/>
                <a:ea typeface="+mn-lt"/>
                <a:cs typeface="+mn-lt"/>
              </a:rPr>
              <a:t> 1:N </a:t>
            </a:r>
            <a:r>
              <a:rPr lang="en-US" sz="2000" err="1">
                <a:latin typeface="Arial"/>
                <a:ea typeface="+mn-lt"/>
                <a:cs typeface="+mn-lt"/>
              </a:rPr>
              <a:t>funcionando</a:t>
            </a:r>
            <a:endParaRPr lang="en-US" sz="2000">
              <a:latin typeface="Arial"/>
              <a:cs typeface="Arial"/>
            </a:endParaRPr>
          </a:p>
          <a:p>
            <a:r>
              <a:rPr lang="en-US" sz="2000" err="1">
                <a:latin typeface="Arial"/>
                <a:ea typeface="+mn-lt"/>
                <a:cs typeface="+mn-lt"/>
              </a:rPr>
              <a:t>Validaciones</a:t>
            </a:r>
            <a:r>
              <a:rPr lang="en-US" sz="2000" dirty="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automáticas</a:t>
            </a:r>
            <a:r>
              <a:rPr lang="en-US" sz="2000" dirty="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activas</a:t>
            </a:r>
            <a:endParaRPr lang="en-US" sz="2000">
              <a:latin typeface="Arial"/>
              <a:cs typeface="Arial"/>
            </a:endParaRPr>
          </a:p>
          <a:p>
            <a:endParaRPr lang="en-US" sz="2000" dirty="0">
              <a:latin typeface="Arial"/>
              <a:ea typeface="+mn-lt"/>
              <a:cs typeface="+mn-lt"/>
            </a:endParaRPr>
          </a:p>
          <a:p>
            <a:r>
              <a:rPr lang="en-US" sz="2000" dirty="0">
                <a:latin typeface="Arial"/>
                <a:ea typeface="+mn-lt"/>
                <a:cs typeface="+mn-lt"/>
              </a:rPr>
              <a:t>CRUD </a:t>
            </a:r>
            <a:r>
              <a:rPr lang="en-US" sz="2000" err="1">
                <a:latin typeface="Arial"/>
                <a:ea typeface="+mn-lt"/>
                <a:cs typeface="+mn-lt"/>
              </a:rPr>
              <a:t>completo</a:t>
            </a:r>
            <a:r>
              <a:rPr lang="en-US" sz="2000" dirty="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operativo</a:t>
            </a:r>
            <a:endParaRPr lang="en-US" sz="2000">
              <a:latin typeface="Arial"/>
              <a:cs typeface="Arial"/>
            </a:endParaRPr>
          </a:p>
          <a:p>
            <a:r>
              <a:rPr lang="en-US" sz="2000" err="1">
                <a:latin typeface="Arial"/>
                <a:ea typeface="+mn-lt"/>
                <a:cs typeface="+mn-lt"/>
              </a:rPr>
              <a:t>Diseño</a:t>
            </a:r>
            <a:r>
              <a:rPr lang="en-US" sz="2000" dirty="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responsivo</a:t>
            </a:r>
            <a:r>
              <a:rPr lang="en-US" sz="2000" dirty="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mantenido</a:t>
            </a:r>
            <a:endParaRPr lang="en-US" sz="2000">
              <a:latin typeface="Arial"/>
              <a:cs typeface="Arial"/>
            </a:endParaRPr>
          </a:p>
          <a:p>
            <a:r>
              <a:rPr lang="en-US" sz="2000" dirty="0" err="1">
                <a:latin typeface="Arial"/>
                <a:ea typeface="+mn-lt"/>
                <a:cs typeface="+mn-lt"/>
              </a:rPr>
              <a:t>Arquitectura</a:t>
            </a:r>
            <a:r>
              <a:rPr lang="en-US" sz="2000" dirty="0">
                <a:latin typeface="Arial"/>
                <a:ea typeface="+mn-lt"/>
                <a:cs typeface="+mn-lt"/>
              </a:rPr>
              <a:t> MVC intacta</a:t>
            </a:r>
            <a:endParaRPr lang="en-US" sz="20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FB692B7-F017-B7FA-33EC-5B81D58C2B4B}"/>
              </a:ext>
            </a:extLst>
          </p:cNvPr>
          <p:cNvCxnSpPr/>
          <p:nvPr/>
        </p:nvCxnSpPr>
        <p:spPr>
          <a:xfrm flipV="1">
            <a:off x="136846" y="1294835"/>
            <a:ext cx="5421553" cy="194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0038D3F0-2E8F-A826-7C0B-7C61F929A9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50" t="23336" r="11612" b="13961"/>
          <a:stretch>
            <a:fillRect/>
          </a:stretch>
        </p:blipFill>
        <p:spPr>
          <a:xfrm>
            <a:off x="134209" y="1555556"/>
            <a:ext cx="7521957" cy="38407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653B9C5-DAFA-A952-2099-F927B64E3BF5}"/>
              </a:ext>
            </a:extLst>
          </p:cNvPr>
          <p:cNvSpPr/>
          <p:nvPr/>
        </p:nvSpPr>
        <p:spPr>
          <a:xfrm>
            <a:off x="7956464" y="1235478"/>
            <a:ext cx="4050027" cy="4475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DEB81DA-BAB0-BD1B-C0DD-13767267E0FA}"/>
              </a:ext>
            </a:extLst>
          </p:cNvPr>
          <p:cNvCxnSpPr/>
          <p:nvPr/>
        </p:nvCxnSpPr>
        <p:spPr>
          <a:xfrm>
            <a:off x="7952493" y="2705176"/>
            <a:ext cx="4057394" cy="2521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031970A-5A6E-68C4-270E-3AEF03269E52}"/>
              </a:ext>
            </a:extLst>
          </p:cNvPr>
          <p:cNvCxnSpPr>
            <a:cxnSpLocks/>
          </p:cNvCxnSpPr>
          <p:nvPr/>
        </p:nvCxnSpPr>
        <p:spPr>
          <a:xfrm>
            <a:off x="7941286" y="3870587"/>
            <a:ext cx="4057394" cy="2521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055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D2E49BF4-A7B0-C31B-DEC3-B0E6E361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778" y="362883"/>
            <a:ext cx="6615335" cy="1598934"/>
          </a:xfrm>
        </p:spPr>
        <p:txBody>
          <a:bodyPr anchor="b">
            <a:normAutofit/>
          </a:bodyPr>
          <a:lstStyle/>
          <a:p>
            <a:r>
              <a:rPr lang="es-CL" dirty="0">
                <a:latin typeface="Arial"/>
                <a:cs typeface="Arial"/>
              </a:rPr>
              <a:t>Objetivos del tutorial</a:t>
            </a:r>
            <a:endParaRPr lang="es-ES" dirty="0"/>
          </a:p>
          <a:p>
            <a:endParaRPr lang="es-CL" dirty="0">
              <a:latin typeface="Arial"/>
              <a:cs typeface="Arial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6686DDAF-B6E4-A2DB-60F6-B826C669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335" y="1781527"/>
            <a:ext cx="3188609" cy="2973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1800" b="1" dirty="0">
                <a:solidFill>
                  <a:srgbClr val="000000"/>
                </a:solidFill>
                <a:latin typeface="Arial"/>
                <a:cs typeface="Arial"/>
              </a:rPr>
              <a:t>Criterios:</a:t>
            </a:r>
            <a:br>
              <a:rPr lang="es-CL" sz="1800" dirty="0">
                <a:solidFill>
                  <a:srgbClr val="000000"/>
                </a:solidFill>
                <a:latin typeface="Arial"/>
                <a:cs typeface="Arial"/>
              </a:rPr>
            </a:br>
            <a:br>
              <a:rPr lang="es-CL" sz="1800" dirty="0">
                <a:latin typeface="Arial"/>
                <a:cs typeface="Arial"/>
              </a:rPr>
            </a:br>
            <a:r>
              <a:rPr lang="es-CL" sz="1800" dirty="0">
                <a:latin typeface="Arial"/>
                <a:cs typeface="Arial"/>
              </a:rPr>
              <a:t> • </a:t>
            </a:r>
            <a:r>
              <a:rPr lang="es-ES" sz="1800" dirty="0">
                <a:ea typeface="+mn-lt"/>
                <a:cs typeface="+mn-lt"/>
              </a:rPr>
              <a:t>Determina requerimientos de usuario para modelado de base de datos</a:t>
            </a:r>
            <a:r>
              <a:rPr lang="es-CL" sz="1800" dirty="0">
                <a:latin typeface="Arial"/>
                <a:cs typeface="Arial"/>
              </a:rPr>
              <a:t>                        </a:t>
            </a:r>
            <a:endParaRPr lang="es-ES">
              <a:latin typeface="Arial"/>
              <a:cs typeface="Arial"/>
            </a:endParaRPr>
          </a:p>
          <a:p>
            <a:pPr marL="0" indent="0">
              <a:buNone/>
            </a:pPr>
            <a:r>
              <a:rPr lang="es-CL" sz="1800" dirty="0">
                <a:latin typeface="Arial"/>
                <a:cs typeface="Arial"/>
              </a:rPr>
              <a:t>                          
 • </a:t>
            </a:r>
            <a:r>
              <a:rPr lang="es-ES" sz="1800" dirty="0">
                <a:ea typeface="+mn-lt"/>
                <a:cs typeface="+mn-lt"/>
              </a:rPr>
              <a:t>Determina estructura de base de datos según análisis de requerimientos</a:t>
            </a:r>
            <a:r>
              <a:rPr lang="es-CL" sz="1800" dirty="0">
                <a:latin typeface="Arial"/>
                <a:cs typeface="Arial"/>
              </a:rPr>
              <a:t>                               </a:t>
            </a:r>
            <a:endParaRPr lang="es-ES" dirty="0">
              <a:latin typeface="Arial"/>
              <a:cs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8C4CAC1-2B25-DE18-5CC5-63D96E8EBD33}"/>
              </a:ext>
            </a:extLst>
          </p:cNvPr>
          <p:cNvCxnSpPr/>
          <p:nvPr/>
        </p:nvCxnSpPr>
        <p:spPr>
          <a:xfrm>
            <a:off x="1979959" y="1304055"/>
            <a:ext cx="6485477" cy="935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6385260E-A7C8-8E4F-910F-37BE8BA18F03}"/>
              </a:ext>
            </a:extLst>
          </p:cNvPr>
          <p:cNvSpPr txBox="1">
            <a:spLocks/>
          </p:cNvSpPr>
          <p:nvPr/>
        </p:nvSpPr>
        <p:spPr>
          <a:xfrm>
            <a:off x="6425197" y="1777620"/>
            <a:ext cx="3188609" cy="2973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</a:pPr>
            <a:r>
              <a:rPr lang="es-CL" sz="1800" b="1" dirty="0">
                <a:ea typeface="+mn-lt"/>
                <a:cs typeface="+mn-lt"/>
              </a:rPr>
              <a:t>Resultados de aprendizaje:</a:t>
            </a:r>
            <a:br>
              <a:rPr lang="es-CL" sz="1800" dirty="0">
                <a:solidFill>
                  <a:srgbClr val="000000"/>
                </a:solidFill>
                <a:latin typeface="Arial"/>
                <a:cs typeface="Arial"/>
              </a:rPr>
            </a:br>
            <a:endParaRPr lang="es-CL" sz="1800" b="1">
              <a:latin typeface="Aptos"/>
              <a:cs typeface="Arial"/>
            </a:endParaRPr>
          </a:p>
          <a:p>
            <a:pPr>
              <a:buFont typeface="Arial"/>
            </a:pPr>
            <a:r>
              <a:rPr lang="es-CL" sz="1800" dirty="0">
                <a:latin typeface="Arial"/>
                <a:cs typeface="Arial"/>
              </a:rPr>
              <a:t> </a:t>
            </a:r>
            <a:r>
              <a:rPr lang="es-CL" sz="1800" dirty="0">
                <a:ea typeface="+mn-lt"/>
                <a:cs typeface="+mn-lt"/>
              </a:rPr>
              <a:t>Diseñar diagrama ER a partir de requisitos</a:t>
            </a:r>
            <a:endParaRPr lang="es-ES">
              <a:ea typeface="+mn-lt"/>
              <a:cs typeface="+mn-lt"/>
            </a:endParaRPr>
          </a:p>
          <a:p>
            <a:r>
              <a:rPr lang="es-CL" sz="1800" dirty="0">
                <a:ea typeface="+mn-lt"/>
                <a:cs typeface="+mn-lt"/>
              </a:rPr>
              <a:t>Implementar modelos </a:t>
            </a:r>
            <a:r>
              <a:rPr lang="es-CL" sz="1800" dirty="0" err="1">
                <a:ea typeface="+mn-lt"/>
                <a:cs typeface="+mn-lt"/>
              </a:rPr>
              <a:t>CodeIgniter</a:t>
            </a:r>
            <a:r>
              <a:rPr lang="es-CL" sz="1800" dirty="0">
                <a:ea typeface="+mn-lt"/>
                <a:cs typeface="+mn-lt"/>
              </a:rPr>
              <a:t> 4 con Active </a:t>
            </a:r>
            <a:r>
              <a:rPr lang="es-CL" sz="1800" dirty="0" err="1">
                <a:ea typeface="+mn-lt"/>
                <a:cs typeface="+mn-lt"/>
              </a:rPr>
              <a:t>Record</a:t>
            </a:r>
            <a:endParaRPr lang="es-CL" dirty="0" err="1">
              <a:ea typeface="+mn-lt"/>
              <a:cs typeface="+mn-lt"/>
            </a:endParaRPr>
          </a:p>
          <a:p>
            <a:r>
              <a:rPr lang="es-CL" sz="1800" dirty="0">
                <a:ea typeface="+mn-lt"/>
                <a:cs typeface="+mn-lt"/>
              </a:rPr>
              <a:t>Crear relaciones 1:N entre tablas MySQL</a:t>
            </a:r>
            <a:endParaRPr lang="es-ES" dirty="0">
              <a:ea typeface="+mn-lt"/>
              <a:cs typeface="+mn-lt"/>
            </a:endParaRPr>
          </a:p>
          <a:p>
            <a:r>
              <a:rPr lang="es-CL" sz="1800" dirty="0">
                <a:ea typeface="+mn-lt"/>
                <a:cs typeface="+mn-lt"/>
              </a:rPr>
              <a:t>Desarrollar operaciones CRUD completas</a:t>
            </a:r>
            <a:endParaRPr lang="es-E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CL" sz="1800" dirty="0">
                <a:latin typeface="Arial"/>
                <a:cs typeface="Arial"/>
              </a:rPr>
              <a:t> </a:t>
            </a:r>
            <a:r>
              <a:rPr lang="es-CL" sz="1800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es-CL" sz="1800" dirty="0">
                <a:latin typeface="Arial"/>
                <a:ea typeface="+mn-lt"/>
                <a:cs typeface="Arial"/>
              </a:rPr>
              <a:t> </a:t>
            </a:r>
            <a:r>
              <a:rPr lang="es-CL" sz="1800" dirty="0">
                <a:latin typeface="Arial"/>
                <a:cs typeface="Arial"/>
              </a:rPr>
              <a:t>                        </a:t>
            </a:r>
            <a:endParaRPr lang="es-ES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447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5EA8-C8B2-849D-1956-524DECCDC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A5C448D-150C-5646-0DCD-A59E5624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" y="365125"/>
            <a:ext cx="11830832" cy="1346439"/>
          </a:xfrm>
        </p:spPr>
        <p:txBody>
          <a:bodyPr/>
          <a:lstStyle/>
          <a:p>
            <a:r>
              <a:rPr lang="en-US" b="1" dirty="0" err="1">
                <a:latin typeface="Arial"/>
                <a:cs typeface="Arial"/>
              </a:rPr>
              <a:t>Descargas</a:t>
            </a:r>
            <a:r>
              <a:rPr lang="en-US" b="1" dirty="0">
                <a:latin typeface="Arial"/>
                <a:cs typeface="Arial"/>
              </a:rPr>
              <a:t> y </a:t>
            </a:r>
            <a:r>
              <a:rPr lang="en-US" b="1" dirty="0" err="1">
                <a:latin typeface="Arial"/>
                <a:cs typeface="Arial"/>
              </a:rPr>
              <a:t>Recursos</a:t>
            </a:r>
            <a:r>
              <a:rPr lang="en-US" b="1" dirty="0">
                <a:latin typeface="Arial"/>
                <a:cs typeface="Arial"/>
              </a:rPr>
              <a:t> (MATERIAL PRÁCTICO)</a:t>
            </a:r>
            <a:endParaRPr lang="es-ES" dirty="0">
              <a:latin typeface="Arial"/>
              <a:cs typeface="Arial"/>
            </a:endParaRPr>
          </a:p>
        </p:txBody>
      </p:sp>
      <p:pic>
        <p:nvPicPr>
          <p:cNvPr id="8" name="Marcador de contenido 7" descr="Texto, Carta&#10;&#10;El contenido generado por IA puede ser incorrecto.">
            <a:extLst>
              <a:ext uri="{FF2B5EF4-FFF2-40B4-BE49-F238E27FC236}">
                <a16:creationId xmlns:a16="http://schemas.microsoft.com/office/drawing/2014/main" id="{221CB154-E24A-72EE-144E-42A15CB6D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6215" y="2451926"/>
            <a:ext cx="6518858" cy="4351338"/>
          </a:xfrm>
          <a:prstGeom prst="rect">
            <a:avLst/>
          </a:prstGeom>
          <a:noFill/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7B3887C-CF94-B2F7-8857-C7564C549081}"/>
              </a:ext>
            </a:extLst>
          </p:cNvPr>
          <p:cNvSpPr txBox="1">
            <a:spLocks/>
          </p:cNvSpPr>
          <p:nvPr/>
        </p:nvSpPr>
        <p:spPr>
          <a:xfrm>
            <a:off x="501776" y="1983596"/>
            <a:ext cx="5323352" cy="467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latin typeface="Aptos"/>
                <a:ea typeface="+mn-lt"/>
                <a:cs typeface="+mn-lt"/>
              </a:rPr>
              <a:t>Archivos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incluidos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en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el</a:t>
            </a:r>
            <a:r>
              <a:rPr lang="en-US" sz="1800" b="1" dirty="0">
                <a:ea typeface="+mn-lt"/>
                <a:cs typeface="+mn-lt"/>
              </a:rPr>
              <a:t> tutorial:</a:t>
            </a:r>
            <a:endParaRPr lang="es-ES" dirty="0">
              <a:ea typeface="+mn-lt"/>
              <a:cs typeface="+mn-lt"/>
            </a:endParaRPr>
          </a:p>
          <a:p>
            <a:endParaRPr lang="en-US" sz="1800" dirty="0">
              <a:latin typeface="Arial"/>
              <a:cs typeface="Arial"/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sp>
        <p:nvSpPr>
          <p:cNvPr id="12" name="Título 7">
            <a:extLst>
              <a:ext uri="{FF2B5EF4-FFF2-40B4-BE49-F238E27FC236}">
                <a16:creationId xmlns:a16="http://schemas.microsoft.com/office/drawing/2014/main" id="{025C992C-671B-7E48-AB0A-58DCAC0D9666}"/>
              </a:ext>
            </a:extLst>
          </p:cNvPr>
          <p:cNvSpPr txBox="1">
            <a:spLocks/>
          </p:cNvSpPr>
          <p:nvPr/>
        </p:nvSpPr>
        <p:spPr>
          <a:xfrm>
            <a:off x="202587" y="1197709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 </a:t>
            </a:r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AA9700D-C60E-5E6A-8F7B-808EB0003FB2}"/>
              </a:ext>
            </a:extLst>
          </p:cNvPr>
          <p:cNvSpPr/>
          <p:nvPr/>
        </p:nvSpPr>
        <p:spPr>
          <a:xfrm>
            <a:off x="203530" y="1886340"/>
            <a:ext cx="5719701" cy="56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AF4B3EB-D083-BCA0-1573-90BBC6EEAF8A}"/>
              </a:ext>
            </a:extLst>
          </p:cNvPr>
          <p:cNvCxnSpPr/>
          <p:nvPr/>
        </p:nvCxnSpPr>
        <p:spPr>
          <a:xfrm flipV="1">
            <a:off x="3312" y="1704548"/>
            <a:ext cx="10199437" cy="2037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0053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6CC93-D8B2-DB3C-A052-57727C382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D8003D2-3764-8ABF-D0F6-377F5B75E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242" y="151600"/>
            <a:ext cx="6401752" cy="14229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b="1" dirty="0">
                <a:latin typeface="Arial"/>
                <a:cs typeface="Arial"/>
              </a:rPr>
              <a:t>Anexos (1)</a:t>
            </a:r>
          </a:p>
          <a:p>
            <a:endParaRPr lang="es-CL" dirty="0">
              <a:latin typeface="Arial"/>
              <a:cs typeface="Arial"/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550841BD-1909-7725-A590-43E49F7DA6BC}"/>
              </a:ext>
            </a:extLst>
          </p:cNvPr>
          <p:cNvCxnSpPr/>
          <p:nvPr/>
        </p:nvCxnSpPr>
        <p:spPr>
          <a:xfrm flipV="1">
            <a:off x="3308333" y="924431"/>
            <a:ext cx="5421553" cy="194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BF68A039-1079-544A-2AC1-7DEC195EC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5281" y="1112471"/>
            <a:ext cx="8915360" cy="54650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106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BA06D-8C56-FA91-A711-7C218959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A3AC385-39B2-C697-54AF-4CDF83EA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242" y="172477"/>
            <a:ext cx="6401752" cy="14229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b="1" dirty="0">
                <a:latin typeface="Arial"/>
                <a:cs typeface="Arial"/>
              </a:rPr>
              <a:t>Anexos (2)</a:t>
            </a:r>
          </a:p>
          <a:p>
            <a:endParaRPr lang="es-CL" dirty="0">
              <a:latin typeface="Arial"/>
              <a:cs typeface="Arial"/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C0C1F41-A4F1-27DB-C1E4-B8B10EEBA7E1}"/>
              </a:ext>
            </a:extLst>
          </p:cNvPr>
          <p:cNvCxnSpPr/>
          <p:nvPr/>
        </p:nvCxnSpPr>
        <p:spPr>
          <a:xfrm flipV="1">
            <a:off x="3308333" y="945308"/>
            <a:ext cx="5421553" cy="194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Marcador de contenido 8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732EAF06-D376-7984-92FC-AA473825F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7834" y="1825625"/>
            <a:ext cx="8556331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989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9D68D-A2BF-F6C3-26D9-BAAE0CA0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33B2868-3482-5E41-A4F3-189A64E2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59" y="271206"/>
            <a:ext cx="6401752" cy="14229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b="1" dirty="0">
                <a:latin typeface="Arial"/>
                <a:cs typeface="Arial"/>
              </a:rPr>
              <a:t>Anexos (3)</a:t>
            </a:r>
          </a:p>
          <a:p>
            <a:endParaRPr lang="es-CL" dirty="0">
              <a:latin typeface="Arial"/>
              <a:cs typeface="Arial"/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4561C7F0-B52D-0DC0-88B5-28E38A7D7DEC}"/>
              </a:ext>
            </a:extLst>
          </p:cNvPr>
          <p:cNvCxnSpPr/>
          <p:nvPr/>
        </p:nvCxnSpPr>
        <p:spPr>
          <a:xfrm flipV="1">
            <a:off x="3297750" y="1044037"/>
            <a:ext cx="5421553" cy="194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AD086D5-407F-EA8B-94AB-CBE91AC2A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1856" y="1556684"/>
            <a:ext cx="8971405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3164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962201-E8C5-CC47-B345-D65C6FA2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FEAA4B3-1027-30A5-A035-747462C45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242" y="355873"/>
            <a:ext cx="6401752" cy="14229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b="1" dirty="0">
                <a:latin typeface="Arial"/>
                <a:cs typeface="Arial"/>
              </a:rPr>
              <a:t>Anexos (4)</a:t>
            </a:r>
          </a:p>
          <a:p>
            <a:endParaRPr lang="es-CL" dirty="0">
              <a:latin typeface="Arial"/>
              <a:cs typeface="Arial"/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888FF1D4-B762-585C-713D-0031513E120E}"/>
              </a:ext>
            </a:extLst>
          </p:cNvPr>
          <p:cNvCxnSpPr/>
          <p:nvPr/>
        </p:nvCxnSpPr>
        <p:spPr>
          <a:xfrm flipV="1">
            <a:off x="3308333" y="1128704"/>
            <a:ext cx="5421553" cy="194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0DD25D4-3823-E176-3D79-BBF20DAE3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5284" y="1825625"/>
            <a:ext cx="8721432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385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027C7-141D-6EB3-5F06-A1B2288A1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168EBD-43E3-6E65-1EC8-51DAF554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242" y="355873"/>
            <a:ext cx="6401752" cy="14229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b="1" dirty="0">
                <a:latin typeface="Arial"/>
                <a:cs typeface="Arial"/>
              </a:rPr>
              <a:t>Anexos (5)</a:t>
            </a:r>
          </a:p>
          <a:p>
            <a:endParaRPr lang="es-CL" dirty="0">
              <a:latin typeface="Arial"/>
              <a:cs typeface="Arial"/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58F11D5E-43F8-89D1-4362-08CF0BDE4E6B}"/>
              </a:ext>
            </a:extLst>
          </p:cNvPr>
          <p:cNvCxnSpPr/>
          <p:nvPr/>
        </p:nvCxnSpPr>
        <p:spPr>
          <a:xfrm flipV="1">
            <a:off x="3308333" y="1128704"/>
            <a:ext cx="5421553" cy="1940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C071EF1F-6A1F-D7EB-28FE-A9F80F5A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99" y="1543051"/>
            <a:ext cx="9848850" cy="3771900"/>
          </a:xfrm>
          <a:prstGeom prst="rect">
            <a:avLst/>
          </a:prstGeom>
        </p:spPr>
      </p:pic>
      <p:pic>
        <p:nvPicPr>
          <p:cNvPr id="4" name="Marcador de contenido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44F13A4-1945-9F26-201D-1DCAB6243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662" r="2087" b="29129"/>
          <a:stretch>
            <a:fillRect/>
          </a:stretch>
        </p:blipFill>
        <p:spPr>
          <a:xfrm>
            <a:off x="939053" y="3954577"/>
            <a:ext cx="10016153" cy="26393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685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05567-BAAB-EF47-C13D-CBF48F68A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C43252A2-2429-9921-4454-F9B183B4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778" y="362883"/>
            <a:ext cx="6615335" cy="1598934"/>
          </a:xfrm>
        </p:spPr>
        <p:txBody>
          <a:bodyPr anchor="b">
            <a:normAutofit/>
          </a:bodyPr>
          <a:lstStyle/>
          <a:p>
            <a:r>
              <a:rPr lang="es-CL" dirty="0">
                <a:ea typeface="+mj-lt"/>
                <a:cs typeface="+mj-lt"/>
              </a:rPr>
              <a:t>BIBLIOGRAFÍA</a:t>
            </a:r>
            <a:endParaRPr lang="es-ES" dirty="0"/>
          </a:p>
          <a:p>
            <a:endParaRPr lang="es-CL" dirty="0">
              <a:latin typeface="Arial"/>
              <a:cs typeface="Arial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47CB3DA-644B-E281-130C-19B8657D0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254" y="1718898"/>
            <a:ext cx="1925567" cy="468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CL" sz="1800" dirty="0">
                <a:ea typeface="+mn-lt"/>
                <a:cs typeface="+mn-lt"/>
              </a:rPr>
              <a:t>BIBLIOGRAFÍA</a:t>
            </a:r>
            <a:r>
              <a:rPr lang="es-CL" sz="1800" dirty="0">
                <a:latin typeface="Arial"/>
                <a:cs typeface="Arial"/>
              </a:rPr>
              <a:t>                         </a:t>
            </a:r>
            <a:endParaRPr lang="es-ES" dirty="0">
              <a:latin typeface="Arial"/>
              <a:cs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8904EC2-3380-9A80-041E-667A3AD098AC}"/>
              </a:ext>
            </a:extLst>
          </p:cNvPr>
          <p:cNvCxnSpPr/>
          <p:nvPr/>
        </p:nvCxnSpPr>
        <p:spPr>
          <a:xfrm>
            <a:off x="1979959" y="1304055"/>
            <a:ext cx="6485477" cy="935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938B3679-383E-7D2C-F660-878C770A8FA6}"/>
              </a:ext>
            </a:extLst>
          </p:cNvPr>
          <p:cNvSpPr txBox="1">
            <a:spLocks/>
          </p:cNvSpPr>
          <p:nvPr/>
        </p:nvSpPr>
        <p:spPr>
          <a:xfrm>
            <a:off x="2907471" y="2978031"/>
            <a:ext cx="4921376" cy="41113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500"/>
              </a:spcBef>
              <a:buFont typeface="Arial"/>
            </a:pPr>
            <a:r>
              <a:rPr lang="es-CL" sz="1800" dirty="0">
                <a:latin typeface="Arial"/>
                <a:ea typeface="+mn-lt"/>
                <a:cs typeface="+mn-lt"/>
              </a:rPr>
              <a:t>- CodeIgniter 4 User Guide - Models (2024)
  </a:t>
            </a:r>
            <a:r>
              <a:rPr lang="es-CL" sz="1800" dirty="0">
                <a:latin typeface="Arial"/>
                <a:ea typeface="+mn-lt"/>
                <a:cs typeface="+mn-lt"/>
                <a:hlinkClick r:id="rId3"/>
              </a:rPr>
              <a:t>https://codeigniter.com/user_guide/models/</a:t>
            </a:r>
            <a:r>
              <a:rPr lang="es-CL" sz="1800" dirty="0">
                <a:latin typeface="Arial"/>
                <a:ea typeface="+mn-lt"/>
                <a:cs typeface="+mn-lt"/>
              </a:rPr>
              <a:t>
- Material didáctico Semana 7 - Bases de Datos MVC
  AIEP Educación Online (2025)
- MySQL </a:t>
            </a:r>
            <a:r>
              <a:rPr lang="es-CL" sz="1800" err="1">
                <a:latin typeface="Arial"/>
                <a:ea typeface="+mn-lt"/>
                <a:cs typeface="+mn-lt"/>
              </a:rPr>
              <a:t>Documentation</a:t>
            </a:r>
            <a:r>
              <a:rPr lang="es-CL" sz="1800" dirty="0">
                <a:latin typeface="Arial"/>
                <a:ea typeface="+mn-lt"/>
                <a:cs typeface="+mn-lt"/>
              </a:rPr>
              <a:t> - </a:t>
            </a:r>
            <a:r>
              <a:rPr lang="es-CL" sz="1800" err="1">
                <a:latin typeface="Arial"/>
                <a:ea typeface="+mn-lt"/>
                <a:cs typeface="+mn-lt"/>
              </a:rPr>
              <a:t>Foreign</a:t>
            </a:r>
            <a:r>
              <a:rPr lang="es-CL" sz="1800" dirty="0">
                <a:latin typeface="Arial"/>
                <a:ea typeface="+mn-lt"/>
                <a:cs typeface="+mn-lt"/>
              </a:rPr>
              <a:t> </a:t>
            </a:r>
            <a:r>
              <a:rPr lang="es-CL" sz="1800" err="1">
                <a:latin typeface="Arial"/>
                <a:ea typeface="+mn-lt"/>
                <a:cs typeface="+mn-lt"/>
              </a:rPr>
              <a:t>Keys</a:t>
            </a:r>
            <a:r>
              <a:rPr lang="es-CL" sz="1800" dirty="0">
                <a:latin typeface="Arial"/>
                <a:ea typeface="+mn-lt"/>
                <a:cs typeface="+mn-lt"/>
              </a:rPr>
              <a:t>
  </a:t>
            </a:r>
            <a:r>
              <a:rPr lang="es-CL" sz="1800" dirty="0">
                <a:latin typeface="Arial"/>
                <a:ea typeface="+mn-lt"/>
                <a:cs typeface="+mn-lt"/>
                <a:hlinkClick r:id="rId4"/>
              </a:rPr>
              <a:t>https://dev.mysql.com/doc/</a:t>
            </a:r>
            <a:r>
              <a:rPr lang="es-CL" sz="1800" dirty="0">
                <a:latin typeface="Arial"/>
                <a:ea typeface="+mn-lt"/>
                <a:cs typeface="+mn-lt"/>
              </a:rPr>
              <a:t>
- </a:t>
            </a:r>
            <a:r>
              <a:rPr lang="es-CL" sz="1800" err="1">
                <a:latin typeface="Arial"/>
                <a:ea typeface="+mn-lt"/>
                <a:cs typeface="+mn-lt"/>
              </a:rPr>
              <a:t>Carbon</a:t>
            </a:r>
            <a:r>
              <a:rPr lang="es-CL" sz="1800" dirty="0">
                <a:latin typeface="Arial"/>
                <a:ea typeface="+mn-lt"/>
                <a:cs typeface="+mn-lt"/>
              </a:rPr>
              <a:t> - </a:t>
            </a:r>
            <a:r>
              <a:rPr lang="es-CL" sz="1800" err="1">
                <a:latin typeface="Arial"/>
                <a:ea typeface="+mn-lt"/>
                <a:cs typeface="+mn-lt"/>
              </a:rPr>
              <a:t>Beautiful</a:t>
            </a:r>
            <a:r>
              <a:rPr lang="es-CL" sz="1800" dirty="0">
                <a:latin typeface="Arial"/>
                <a:ea typeface="+mn-lt"/>
                <a:cs typeface="+mn-lt"/>
              </a:rPr>
              <a:t> </a:t>
            </a:r>
            <a:r>
              <a:rPr lang="es-CL" sz="1800" err="1">
                <a:latin typeface="Arial"/>
                <a:ea typeface="+mn-lt"/>
                <a:cs typeface="+mn-lt"/>
              </a:rPr>
              <a:t>code</a:t>
            </a:r>
            <a:r>
              <a:rPr lang="es-CL" sz="1800" dirty="0">
                <a:latin typeface="Arial"/>
                <a:ea typeface="+mn-lt"/>
                <a:cs typeface="+mn-lt"/>
              </a:rPr>
              <a:t> </a:t>
            </a:r>
            <a:r>
              <a:rPr lang="es-CL" sz="1800" err="1">
                <a:latin typeface="Arial"/>
                <a:ea typeface="+mn-lt"/>
                <a:cs typeface="+mn-lt"/>
              </a:rPr>
              <a:t>snippets</a:t>
            </a:r>
            <a:r>
              <a:rPr lang="es-CL" sz="1800" dirty="0">
                <a:latin typeface="Arial"/>
                <a:ea typeface="+mn-lt"/>
                <a:cs typeface="+mn-lt"/>
              </a:rPr>
              <a:t>
  </a:t>
            </a:r>
            <a:r>
              <a:rPr lang="es-CL" sz="1800" dirty="0">
                <a:latin typeface="Arial"/>
                <a:ea typeface="+mn-lt"/>
                <a:cs typeface="+mn-lt"/>
                <a:hlinkClick r:id="rId5"/>
              </a:rPr>
              <a:t>https://carbon.now.sh</a:t>
            </a:r>
            <a:r>
              <a:rPr lang="es-CL" sz="1800" dirty="0">
                <a:latin typeface="Arial"/>
                <a:cs typeface="Arial"/>
              </a:rPr>
              <a:t>                 </a:t>
            </a:r>
            <a:endParaRPr lang="es-ES">
              <a:latin typeface="Arial"/>
              <a:cs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BD46B6-40F2-A91B-A23E-45D1521BED36}"/>
              </a:ext>
            </a:extLst>
          </p:cNvPr>
          <p:cNvSpPr/>
          <p:nvPr/>
        </p:nvSpPr>
        <p:spPr>
          <a:xfrm>
            <a:off x="2548166" y="2478162"/>
            <a:ext cx="5852382" cy="3276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4228558-CB3D-7206-F4DA-25CCFE4E5CF7}"/>
              </a:ext>
            </a:extLst>
          </p:cNvPr>
          <p:cNvSpPr/>
          <p:nvPr/>
        </p:nvSpPr>
        <p:spPr>
          <a:xfrm>
            <a:off x="3644192" y="1601338"/>
            <a:ext cx="3148849" cy="583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316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247D6E-BB77-227E-8F4D-581439FF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3DEEBB54-2C0F-4E00-B715-6668C1C4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778" y="362883"/>
            <a:ext cx="6615335" cy="1598934"/>
          </a:xfrm>
        </p:spPr>
        <p:txBody>
          <a:bodyPr anchor="b">
            <a:normAutofit/>
          </a:bodyPr>
          <a:lstStyle/>
          <a:p>
            <a:r>
              <a:rPr lang="es-CL" dirty="0">
                <a:ea typeface="+mj-lt"/>
                <a:cs typeface="+mj-lt"/>
              </a:rPr>
              <a:t>URL DE ACCESO</a:t>
            </a:r>
            <a:endParaRPr lang="es-ES" dirty="0">
              <a:ea typeface="+mj-lt"/>
              <a:cs typeface="+mj-lt"/>
            </a:endParaRPr>
          </a:p>
          <a:p>
            <a:endParaRPr lang="es-CL" dirty="0">
              <a:latin typeface="Arial"/>
              <a:cs typeface="Arial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90C7901F-449A-9A63-E1E8-94EE191F3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30" y="3222020"/>
            <a:ext cx="3188609" cy="10424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CL" sz="1800" b="1" dirty="0">
                <a:latin typeface="Arial"/>
                <a:ea typeface="+mn-lt"/>
                <a:cs typeface="+mn-lt"/>
              </a:rPr>
              <a:t>ACCESO AL SITIO WEB:</a:t>
            </a:r>
            <a:br>
              <a:rPr lang="es-CL" sz="18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s-CL" sz="1800" dirty="0">
                <a:latin typeface="Arial"/>
                <a:cs typeface="Arial"/>
              </a:rPr>
              <a:t> • </a:t>
            </a:r>
            <a:r>
              <a:rPr lang="es-CL" sz="1800" dirty="0">
                <a:ea typeface="+mn-lt"/>
                <a:cs typeface="+mn-lt"/>
                <a:hlinkClick r:id="rId3"/>
              </a:rPr>
              <a:t>http://localhost/elfaro/public</a:t>
            </a:r>
            <a:r>
              <a:rPr lang="es-CL" sz="1800" dirty="0">
                <a:latin typeface="Arial"/>
                <a:cs typeface="Arial"/>
              </a:rPr>
              <a:t>              </a:t>
            </a:r>
            <a:endParaRPr lang="es-ES">
              <a:latin typeface="Arial"/>
              <a:cs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91358AB-8F2D-9290-D7B4-A616566A04A2}"/>
              </a:ext>
            </a:extLst>
          </p:cNvPr>
          <p:cNvCxnSpPr/>
          <p:nvPr/>
        </p:nvCxnSpPr>
        <p:spPr>
          <a:xfrm>
            <a:off x="1979959" y="1304055"/>
            <a:ext cx="6485477" cy="935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365AF3E6-6549-0B6B-6C90-2906FFDE14A2}"/>
              </a:ext>
            </a:extLst>
          </p:cNvPr>
          <p:cNvSpPr txBox="1">
            <a:spLocks/>
          </p:cNvSpPr>
          <p:nvPr/>
        </p:nvSpPr>
        <p:spPr>
          <a:xfrm>
            <a:off x="7166320" y="3218113"/>
            <a:ext cx="3188609" cy="104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800" dirty="0">
                <a:latin typeface="Aptos"/>
                <a:cs typeface="Arial"/>
              </a:rPr>
              <a:t>Credenciales de prueba: Usuario: admin@elfaro.cl Contraseña: [admin123]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F91EB51-282A-576C-2CD6-6F294247B261}"/>
              </a:ext>
            </a:extLst>
          </p:cNvPr>
          <p:cNvSpPr/>
          <p:nvPr/>
        </p:nvSpPr>
        <p:spPr>
          <a:xfrm>
            <a:off x="209515" y="2985901"/>
            <a:ext cx="3990260" cy="158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CE2059-7AED-BC86-D4C2-1D3A69A328F7}"/>
              </a:ext>
            </a:extLst>
          </p:cNvPr>
          <p:cNvSpPr/>
          <p:nvPr/>
        </p:nvSpPr>
        <p:spPr>
          <a:xfrm>
            <a:off x="6900500" y="2954586"/>
            <a:ext cx="3990260" cy="158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contenido 8">
            <a:extLst>
              <a:ext uri="{FF2B5EF4-FFF2-40B4-BE49-F238E27FC236}">
                <a16:creationId xmlns:a16="http://schemas.microsoft.com/office/drawing/2014/main" id="{F3BEB0DC-57A0-8A83-B416-9938D2AAC9D1}"/>
              </a:ext>
            </a:extLst>
          </p:cNvPr>
          <p:cNvSpPr txBox="1">
            <a:spLocks/>
          </p:cNvSpPr>
          <p:nvPr/>
        </p:nvSpPr>
        <p:spPr>
          <a:xfrm>
            <a:off x="2437745" y="1673236"/>
            <a:ext cx="3188609" cy="562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800" dirty="0">
                <a:ea typeface="+mn-lt"/>
                <a:cs typeface="+mn-lt"/>
              </a:rPr>
              <a:t>[ACCESO AL SITIO WEB</a:t>
            </a:r>
            <a:r>
              <a:rPr lang="es-CL" sz="1800" dirty="0">
                <a:latin typeface="Aptos"/>
                <a:cs typeface="Arial"/>
              </a:rPr>
              <a:t>]</a:t>
            </a:r>
            <a:endParaRPr lang="es-ES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993761E-A568-CCAB-BEFB-3CCF085CE9D4}"/>
              </a:ext>
            </a:extLst>
          </p:cNvPr>
          <p:cNvCxnSpPr>
            <a:cxnSpLocks/>
          </p:cNvCxnSpPr>
          <p:nvPr/>
        </p:nvCxnSpPr>
        <p:spPr>
          <a:xfrm>
            <a:off x="2439245" y="2013862"/>
            <a:ext cx="3489670" cy="1978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9674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C6AC09E-3440-1040-862D-E5AEDC39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58" y="-190984"/>
            <a:ext cx="11937705" cy="147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sz="2800" b="1" dirty="0">
                <a:solidFill>
                  <a:srgbClr val="000000"/>
                </a:solidFill>
                <a:latin typeface="Arial"/>
                <a:cs typeface="Arial"/>
              </a:rPr>
              <a:t>PASO</a:t>
            </a:r>
            <a:r>
              <a:rPr lang="es-CL" sz="2800" b="1" dirty="0">
                <a:latin typeface="Arial"/>
                <a:cs typeface="Arial"/>
              </a:rPr>
              <a:t> 1 - Análisis de Requerimientos → Entidades </a:t>
            </a:r>
            <a:endParaRPr lang="es-ES" sz="2800">
              <a:latin typeface="Arial"/>
              <a:cs typeface="Arial"/>
            </a:endParaRPr>
          </a:p>
          <a:p>
            <a:endParaRPr lang="es-CL" sz="2800" dirty="0">
              <a:latin typeface="Arial"/>
              <a:cs typeface="Arial"/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FB7943E8-2996-EB1E-712B-C8FABB736947}"/>
              </a:ext>
            </a:extLst>
          </p:cNvPr>
          <p:cNvCxnSpPr/>
          <p:nvPr/>
        </p:nvCxnSpPr>
        <p:spPr>
          <a:xfrm flipV="1">
            <a:off x="182375" y="907011"/>
            <a:ext cx="11938710" cy="617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16">
            <a:extLst>
              <a:ext uri="{FF2B5EF4-FFF2-40B4-BE49-F238E27FC236}">
                <a16:creationId xmlns:a16="http://schemas.microsoft.com/office/drawing/2014/main" id="{CF96926E-9E1C-6284-3245-CFE4488DBE95}"/>
              </a:ext>
            </a:extLst>
          </p:cNvPr>
          <p:cNvSpPr txBox="1"/>
          <p:nvPr/>
        </p:nvSpPr>
        <p:spPr>
          <a:xfrm>
            <a:off x="7722510" y="1859722"/>
            <a:ext cx="4472108" cy="35325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ea typeface="+mn-lt"/>
                <a:cs typeface="+mn-lt"/>
              </a:rPr>
              <a:t>             Ejercicio práctico:</a:t>
            </a:r>
            <a:endParaRPr lang="es-ES" dirty="0">
              <a:ea typeface="+mn-lt"/>
              <a:cs typeface="+mn-lt"/>
            </a:endParaRPr>
          </a:p>
          <a:p>
            <a:pPr algn="ctr"/>
            <a:endParaRPr lang="es-ES" sz="2400" b="1" dirty="0"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r>
              <a:rPr lang="es-ES" sz="2400" dirty="0">
                <a:ea typeface="+mn-lt"/>
                <a:cs typeface="+mn-lt"/>
              </a:rPr>
              <a:t>Mostrar cómo cada requisito funcional se mapea a una entidad</a:t>
            </a:r>
            <a:endParaRPr lang="en-US" dirty="0"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endParaRPr lang="es-ES" sz="2400" dirty="0"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r>
              <a:rPr lang="es-ES" sz="2400" dirty="0">
                <a:ea typeface="+mn-lt"/>
                <a:cs typeface="+mn-lt"/>
              </a:rPr>
              <a:t>Identificar atributos necesarios para cada entidad</a:t>
            </a:r>
            <a:endParaRPr lang="en-US" dirty="0"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Aft>
                <a:spcPts val="500"/>
              </a:spcAft>
            </a:pPr>
            <a:endParaRPr lang="es-ES" sz="2400" dirty="0">
              <a:latin typeface="Arial"/>
              <a:cs typeface="Arial"/>
            </a:endParaRPr>
          </a:p>
        </p:txBody>
      </p:sp>
      <p:pic>
        <p:nvPicPr>
          <p:cNvPr id="12" name="Marcador de contenido 11" descr="Texto&#10;&#10;El contenido generado por IA puede ser incorrecto.">
            <a:extLst>
              <a:ext uri="{FF2B5EF4-FFF2-40B4-BE49-F238E27FC236}">
                <a16:creationId xmlns:a16="http://schemas.microsoft.com/office/drawing/2014/main" id="{BC28870A-2714-EEFB-0CB4-D47047C7C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799" y="1458119"/>
            <a:ext cx="7391400" cy="3943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074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3576378-31CA-E6C6-E74F-7491A7098D54}"/>
              </a:ext>
            </a:extLst>
          </p:cNvPr>
          <p:cNvCxnSpPr/>
          <p:nvPr/>
        </p:nvCxnSpPr>
        <p:spPr>
          <a:xfrm>
            <a:off x="1474221" y="1696255"/>
            <a:ext cx="8712969" cy="4409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545E596D-3ED4-6279-F715-0F1A752BE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01" y="1209671"/>
            <a:ext cx="12385756" cy="41608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2800" b="1" dirty="0">
                <a:latin typeface="Arial"/>
                <a:cs typeface="Arial"/>
              </a:rPr>
              <a:t>PASO 2 - Diseño del Modelo Entidad-Relación (CON RELACIONES)</a:t>
            </a:r>
            <a:endParaRPr lang="es-ES" sz="2800">
              <a:latin typeface="Arial"/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D047B9-BF2C-64DE-1198-874990CE47F4}"/>
              </a:ext>
            </a:extLst>
          </p:cNvPr>
          <p:cNvSpPr txBox="1"/>
          <p:nvPr/>
        </p:nvSpPr>
        <p:spPr>
          <a:xfrm>
            <a:off x="4760551" y="4243412"/>
            <a:ext cx="1907883" cy="7303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indent="-457200" algn="ctr">
              <a:lnSpc>
                <a:spcPct val="150000"/>
              </a:lnSpc>
            </a:pPr>
            <a:r>
              <a:rPr lang="es-ES" b="1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CONTACTOS</a:t>
            </a:r>
            <a:endParaRPr lang="es-ES" dirty="0">
              <a:latin typeface="Aptos" panose="02110004020202020204"/>
              <a:cs typeface="Arial"/>
            </a:endParaRPr>
          </a:p>
          <a:p>
            <a:pPr indent="-457200">
              <a:lnSpc>
                <a:spcPct val="150000"/>
              </a:lnSpc>
            </a:pPr>
            <a:endParaRPr lang="es-ES" sz="1100" dirty="0">
              <a:latin typeface="Arial"/>
              <a:ea typeface="+mn-lt"/>
              <a:cs typeface="Arial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598FA6A-1A5D-9B70-46B3-3C8103EAE1F1}"/>
              </a:ext>
            </a:extLst>
          </p:cNvPr>
          <p:cNvCxnSpPr/>
          <p:nvPr/>
        </p:nvCxnSpPr>
        <p:spPr>
          <a:xfrm flipV="1">
            <a:off x="7233654" y="2969477"/>
            <a:ext cx="951116" cy="2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23C8CD3-D012-F465-A060-C76DA6549FE9}"/>
              </a:ext>
            </a:extLst>
          </p:cNvPr>
          <p:cNvCxnSpPr>
            <a:cxnSpLocks/>
          </p:cNvCxnSpPr>
          <p:nvPr/>
        </p:nvCxnSpPr>
        <p:spPr>
          <a:xfrm flipH="1">
            <a:off x="3052054" y="4510804"/>
            <a:ext cx="1622430" cy="25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814D84C-6028-3CDA-322E-C1D363B3FBB9}"/>
              </a:ext>
            </a:extLst>
          </p:cNvPr>
          <p:cNvCxnSpPr/>
          <p:nvPr/>
        </p:nvCxnSpPr>
        <p:spPr>
          <a:xfrm flipH="1" flipV="1">
            <a:off x="3345639" y="2975144"/>
            <a:ext cx="817297" cy="9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adroTexto 12">
            <a:extLst>
              <a:ext uri="{FF2B5EF4-FFF2-40B4-BE49-F238E27FC236}">
                <a16:creationId xmlns:a16="http://schemas.microsoft.com/office/drawing/2014/main" id="{9C9A589A-1793-91BE-14BE-2B579B5107ED}"/>
              </a:ext>
            </a:extLst>
          </p:cNvPr>
          <p:cNvSpPr txBox="1"/>
          <p:nvPr/>
        </p:nvSpPr>
        <p:spPr>
          <a:xfrm>
            <a:off x="862292" y="2674802"/>
            <a:ext cx="2002136" cy="7303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 algn="ctr">
              <a:lnSpc>
                <a:spcPct val="150000"/>
              </a:lnSpc>
            </a:pPr>
            <a:r>
              <a:rPr lang="es-ES" b="1" dirty="0">
                <a:latin typeface="Arial"/>
                <a:cs typeface="Arial"/>
              </a:rPr>
              <a:t>USUARIOS</a:t>
            </a:r>
          </a:p>
          <a:p>
            <a:pPr indent="-457200">
              <a:lnSpc>
                <a:spcPct val="150000"/>
              </a:lnSpc>
            </a:pPr>
            <a:endParaRPr lang="es-ES" sz="1100" dirty="0">
              <a:latin typeface="Arial"/>
              <a:ea typeface="+mn-lt"/>
              <a:cs typeface="Arial"/>
            </a:endParaRPr>
          </a:p>
        </p:txBody>
      </p:sp>
      <p:sp>
        <p:nvSpPr>
          <p:cNvPr id="4" name="CuadroTexto 12">
            <a:extLst>
              <a:ext uri="{FF2B5EF4-FFF2-40B4-BE49-F238E27FC236}">
                <a16:creationId xmlns:a16="http://schemas.microsoft.com/office/drawing/2014/main" id="{9C816FCC-5D96-99CA-C9E5-077E04F57324}"/>
              </a:ext>
            </a:extLst>
          </p:cNvPr>
          <p:cNvSpPr txBox="1"/>
          <p:nvPr/>
        </p:nvSpPr>
        <p:spPr>
          <a:xfrm>
            <a:off x="8436964" y="2688580"/>
            <a:ext cx="2002136" cy="7303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 algn="ctr">
              <a:lnSpc>
                <a:spcPct val="150000"/>
              </a:lnSpc>
            </a:pPr>
            <a:r>
              <a:rPr lang="es-ES" b="1" dirty="0">
                <a:latin typeface="Arial"/>
                <a:cs typeface="Arial"/>
              </a:rPr>
              <a:t>CATEGORIAS</a:t>
            </a:r>
          </a:p>
          <a:p>
            <a:pPr indent="-457200">
              <a:lnSpc>
                <a:spcPct val="150000"/>
              </a:lnSpc>
            </a:pPr>
            <a:endParaRPr lang="es-ES" sz="1100" dirty="0">
              <a:latin typeface="Arial"/>
              <a:ea typeface="+mn-lt"/>
              <a:cs typeface="Arial"/>
            </a:endParaRPr>
          </a:p>
        </p:txBody>
      </p:sp>
      <p:sp>
        <p:nvSpPr>
          <p:cNvPr id="12" name="CuadroTexto 12">
            <a:extLst>
              <a:ext uri="{FF2B5EF4-FFF2-40B4-BE49-F238E27FC236}">
                <a16:creationId xmlns:a16="http://schemas.microsoft.com/office/drawing/2014/main" id="{7F16D0B6-E833-C674-0092-9BED34AC69D0}"/>
              </a:ext>
            </a:extLst>
          </p:cNvPr>
          <p:cNvSpPr txBox="1"/>
          <p:nvPr/>
        </p:nvSpPr>
        <p:spPr>
          <a:xfrm>
            <a:off x="4767542" y="2689179"/>
            <a:ext cx="2002136" cy="7303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 algn="ctr">
              <a:lnSpc>
                <a:spcPct val="150000"/>
              </a:lnSpc>
            </a:pPr>
            <a:r>
              <a:rPr lang="es-ES" b="1" dirty="0">
                <a:latin typeface="Arial"/>
                <a:cs typeface="Arial"/>
              </a:rPr>
              <a:t>ARTICULOS</a:t>
            </a:r>
          </a:p>
          <a:p>
            <a:pPr indent="-457200">
              <a:lnSpc>
                <a:spcPct val="150000"/>
              </a:lnSpc>
            </a:pPr>
            <a:endParaRPr lang="es-ES" sz="1100" dirty="0">
              <a:latin typeface="Arial"/>
              <a:ea typeface="+mn-lt"/>
              <a:cs typeface="Arial"/>
            </a:endParaRP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148770D7-D080-A701-B02A-D8C7672643C0}"/>
              </a:ext>
            </a:extLst>
          </p:cNvPr>
          <p:cNvSpPr txBox="1"/>
          <p:nvPr/>
        </p:nvSpPr>
        <p:spPr>
          <a:xfrm>
            <a:off x="4373952" y="2790645"/>
            <a:ext cx="79726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(N)</a:t>
            </a:r>
          </a:p>
        </p:txBody>
      </p:sp>
      <p:sp>
        <p:nvSpPr>
          <p:cNvPr id="23" name="CuadroTexto 1">
            <a:extLst>
              <a:ext uri="{FF2B5EF4-FFF2-40B4-BE49-F238E27FC236}">
                <a16:creationId xmlns:a16="http://schemas.microsoft.com/office/drawing/2014/main" id="{8ACB8CE5-CEF1-1422-BA76-5C211974E941}"/>
              </a:ext>
            </a:extLst>
          </p:cNvPr>
          <p:cNvSpPr txBox="1"/>
          <p:nvPr/>
        </p:nvSpPr>
        <p:spPr>
          <a:xfrm>
            <a:off x="6616820" y="2790644"/>
            <a:ext cx="79726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(N)</a:t>
            </a:r>
          </a:p>
        </p:txBody>
      </p:sp>
      <p:sp>
        <p:nvSpPr>
          <p:cNvPr id="24" name="CuadroTexto 1">
            <a:extLst>
              <a:ext uri="{FF2B5EF4-FFF2-40B4-BE49-F238E27FC236}">
                <a16:creationId xmlns:a16="http://schemas.microsoft.com/office/drawing/2014/main" id="{5DE34B8D-0E05-0ED3-8B43-9339D07804FB}"/>
              </a:ext>
            </a:extLst>
          </p:cNvPr>
          <p:cNvSpPr txBox="1"/>
          <p:nvPr/>
        </p:nvSpPr>
        <p:spPr>
          <a:xfrm>
            <a:off x="8183952" y="2790645"/>
            <a:ext cx="79726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(1)</a:t>
            </a:r>
          </a:p>
        </p:txBody>
      </p:sp>
      <p:sp>
        <p:nvSpPr>
          <p:cNvPr id="25" name="CuadroTexto 1">
            <a:extLst>
              <a:ext uri="{FF2B5EF4-FFF2-40B4-BE49-F238E27FC236}">
                <a16:creationId xmlns:a16="http://schemas.microsoft.com/office/drawing/2014/main" id="{0ECC76F4-6F0A-587D-9FDE-1E314701D0AF}"/>
              </a:ext>
            </a:extLst>
          </p:cNvPr>
          <p:cNvSpPr txBox="1"/>
          <p:nvPr/>
        </p:nvSpPr>
        <p:spPr>
          <a:xfrm>
            <a:off x="2806819" y="2776267"/>
            <a:ext cx="79726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(1)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9695D8FC-FE15-4551-3CFE-69818F074A9B}"/>
              </a:ext>
            </a:extLst>
          </p:cNvPr>
          <p:cNvCxnSpPr/>
          <p:nvPr/>
        </p:nvCxnSpPr>
        <p:spPr>
          <a:xfrm>
            <a:off x="5686429" y="3272877"/>
            <a:ext cx="6267" cy="731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A0CB735-3F12-A488-B383-26B1D516E1D9}"/>
              </a:ext>
            </a:extLst>
          </p:cNvPr>
          <p:cNvCxnSpPr>
            <a:cxnSpLocks/>
          </p:cNvCxnSpPr>
          <p:nvPr/>
        </p:nvCxnSpPr>
        <p:spPr>
          <a:xfrm>
            <a:off x="1933938" y="3272876"/>
            <a:ext cx="6267" cy="802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1">
            <a:extLst>
              <a:ext uri="{FF2B5EF4-FFF2-40B4-BE49-F238E27FC236}">
                <a16:creationId xmlns:a16="http://schemas.microsoft.com/office/drawing/2014/main" id="{BF15861F-F2FC-2E76-A0E3-3CA9902BB022}"/>
              </a:ext>
            </a:extLst>
          </p:cNvPr>
          <p:cNvSpPr txBox="1"/>
          <p:nvPr/>
        </p:nvSpPr>
        <p:spPr>
          <a:xfrm>
            <a:off x="1728517" y="4242757"/>
            <a:ext cx="79726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(1)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7669A98-D949-3E78-B05E-B0DFDA9D37B8}"/>
              </a:ext>
            </a:extLst>
          </p:cNvPr>
          <p:cNvSpPr/>
          <p:nvPr/>
        </p:nvSpPr>
        <p:spPr>
          <a:xfrm>
            <a:off x="4772337" y="4222308"/>
            <a:ext cx="1898379" cy="611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C6844A8-3CA7-7E82-7C70-BA30F3408426}"/>
              </a:ext>
            </a:extLst>
          </p:cNvPr>
          <p:cNvSpPr/>
          <p:nvPr/>
        </p:nvSpPr>
        <p:spPr>
          <a:xfrm>
            <a:off x="8582336" y="2669553"/>
            <a:ext cx="1898379" cy="611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7351A51-727F-EF7B-5DB4-47E110AFA110}"/>
              </a:ext>
            </a:extLst>
          </p:cNvPr>
          <p:cNvSpPr/>
          <p:nvPr/>
        </p:nvSpPr>
        <p:spPr>
          <a:xfrm>
            <a:off x="4916110" y="2669553"/>
            <a:ext cx="1697097" cy="582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06B75EB-D6A8-CD4A-1FCB-608CCD721F1C}"/>
              </a:ext>
            </a:extLst>
          </p:cNvPr>
          <p:cNvSpPr/>
          <p:nvPr/>
        </p:nvSpPr>
        <p:spPr>
          <a:xfrm>
            <a:off x="919204" y="2669553"/>
            <a:ext cx="1898379" cy="611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5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084CB9-1545-69B9-A67D-E6FC9BCF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447" y="1513357"/>
            <a:ext cx="4066395" cy="11829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1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br>
              <a:rPr lang="en-US" sz="1800" kern="1200" dirty="0">
                <a:latin typeface="+mj-lt"/>
              </a:rPr>
            </a:br>
            <a:endParaRPr lang="en-US" sz="2800" b="1" kern="120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800" b="1" err="1">
                <a:solidFill>
                  <a:srgbClr val="000000"/>
                </a:solidFill>
                <a:latin typeface="Arial"/>
                <a:ea typeface="+mj-lt"/>
                <a:cs typeface="+mj-lt"/>
              </a:rPr>
              <a:t>Relaciones</a:t>
            </a:r>
            <a:r>
              <a:rPr lang="en-US" sz="2800" b="1" dirty="0">
                <a:solidFill>
                  <a:srgbClr val="000000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al"/>
                <a:ea typeface="+mj-lt"/>
                <a:cs typeface="+mj-lt"/>
              </a:rPr>
              <a:t>identificadas</a:t>
            </a:r>
            <a:r>
              <a:rPr lang="en-US" sz="2800" b="1" dirty="0">
                <a:solidFill>
                  <a:srgbClr val="000000"/>
                </a:solidFill>
                <a:latin typeface="Arial"/>
                <a:ea typeface="+mj-lt"/>
                <a:cs typeface="+mj-lt"/>
              </a:rPr>
              <a:t>:</a:t>
            </a:r>
            <a:endParaRPr lang="en-US" sz="2800" dirty="0">
              <a:latin typeface="Arial"/>
              <a:ea typeface="+mj-lt"/>
              <a:cs typeface="+mj-lt"/>
            </a:endParaRPr>
          </a:p>
          <a:p>
            <a:endParaRPr lang="en-US" sz="2600" b="1" dirty="0">
              <a:solidFill>
                <a:schemeClr val="tx1"/>
              </a:solidFill>
              <a:latin typeface="Arial"/>
              <a:ea typeface="+mj-lt"/>
              <a:cs typeface="+mj-lt"/>
            </a:endParaRPr>
          </a:p>
          <a:p>
            <a:endParaRPr lang="en-US" sz="1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46B2CD85-E4B9-EDD3-6010-A56ABA0E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71" t="26923" r="15433" b="25000"/>
          <a:stretch>
            <a:fillRect/>
          </a:stretch>
        </p:blipFill>
        <p:spPr>
          <a:xfrm>
            <a:off x="158150" y="790395"/>
            <a:ext cx="6537603" cy="3242176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4AC56D15-2496-4935-A8EA-15DCCE40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41" t="29665" r="18583" b="20813"/>
          <a:stretch>
            <a:fillRect/>
          </a:stretch>
        </p:blipFill>
        <p:spPr>
          <a:xfrm>
            <a:off x="5594963" y="3165175"/>
            <a:ext cx="6307202" cy="298110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CEED1F4-BA5C-DFA6-30DC-0A04383C728E}"/>
              </a:ext>
            </a:extLst>
          </p:cNvPr>
          <p:cNvSpPr/>
          <p:nvPr/>
        </p:nvSpPr>
        <p:spPr>
          <a:xfrm>
            <a:off x="7158979" y="1519365"/>
            <a:ext cx="4213133" cy="898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680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6CDC6-210B-89FF-4C03-9C1CE129C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B4472F-DFC0-D583-7664-C292E04BA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15" y="363168"/>
            <a:ext cx="7977037" cy="11829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1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br>
              <a:rPr lang="en-US" sz="1800" kern="1200" dirty="0">
                <a:latin typeface="+mj-lt"/>
              </a:rPr>
            </a:br>
            <a:endParaRPr lang="en-US" sz="2600" b="1" kern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600" b="1" dirty="0" err="1">
                <a:solidFill>
                  <a:srgbClr val="000000"/>
                </a:solidFill>
                <a:latin typeface="Arial"/>
                <a:cs typeface="Arial"/>
              </a:rPr>
              <a:t>Diagrama</a:t>
            </a:r>
            <a:r>
              <a:rPr lang="en-US" sz="2600" b="1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sz="2600" b="1" dirty="0" err="1">
                <a:solidFill>
                  <a:srgbClr val="000000"/>
                </a:solidFill>
                <a:latin typeface="Arial"/>
                <a:cs typeface="Arial"/>
              </a:rPr>
              <a:t>clases</a:t>
            </a:r>
            <a:r>
              <a:rPr lang="en-US" sz="2600" b="1" dirty="0">
                <a:solidFill>
                  <a:srgbClr val="000000"/>
                </a:solidFill>
                <a:latin typeface="Arial"/>
                <a:cs typeface="Arial"/>
              </a:rPr>
              <a:t> (</a:t>
            </a:r>
            <a:r>
              <a:rPr lang="en-US" sz="2600" b="1" dirty="0" err="1">
                <a:solidFill>
                  <a:srgbClr val="000000"/>
                </a:solidFill>
                <a:latin typeface="Arial"/>
                <a:cs typeface="Arial"/>
              </a:rPr>
              <a:t>parte</a:t>
            </a:r>
            <a:r>
              <a:rPr lang="en-US" sz="2600" b="1" dirty="0">
                <a:solidFill>
                  <a:srgbClr val="000000"/>
                </a:solidFill>
                <a:latin typeface="Arial"/>
                <a:cs typeface="Arial"/>
              </a:rPr>
              <a:t> 2)</a:t>
            </a:r>
          </a:p>
          <a:p>
            <a:endParaRPr lang="en-US" sz="2600" b="1" dirty="0">
              <a:solidFill>
                <a:schemeClr val="tx1"/>
              </a:solidFill>
              <a:latin typeface="Arial"/>
              <a:ea typeface="+mj-lt"/>
              <a:cs typeface="+mj-lt"/>
            </a:endParaRPr>
          </a:p>
          <a:p>
            <a:endParaRPr lang="en-US" sz="1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BCCE1E7-7E89-A08C-4E07-CC0139412903}"/>
              </a:ext>
            </a:extLst>
          </p:cNvPr>
          <p:cNvCxnSpPr/>
          <p:nvPr/>
        </p:nvCxnSpPr>
        <p:spPr>
          <a:xfrm flipV="1">
            <a:off x="3298262" y="1030540"/>
            <a:ext cx="6002739" cy="6489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A6241313-0F2E-C693-71FF-5BC7FA35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63" t="22327" r="18799" b="13596"/>
          <a:stretch>
            <a:fillRect/>
          </a:stretch>
        </p:blipFill>
        <p:spPr>
          <a:xfrm>
            <a:off x="478312" y="1546273"/>
            <a:ext cx="5271378" cy="4394341"/>
          </a:xfrm>
          <a:prstGeom prst="rect">
            <a:avLst/>
          </a:prstGeom>
        </p:spPr>
      </p:pic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CC4CD8A2-83CF-04A9-6AB1-F74C805500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89" t="27660" r="14771" b="20434"/>
          <a:stretch>
            <a:fillRect/>
          </a:stretch>
        </p:blipFill>
        <p:spPr>
          <a:xfrm>
            <a:off x="5948773" y="2012471"/>
            <a:ext cx="6022281" cy="3500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404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4952D-C6F1-F3E2-1911-8A8F2B02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47" y="250344"/>
            <a:ext cx="9356436" cy="1542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latin typeface="Arial"/>
                <a:cs typeface="Arial"/>
              </a:rPr>
              <a:t>PASO 3: </a:t>
            </a:r>
            <a:r>
              <a:rPr lang="en-US" b="1" dirty="0" err="1">
                <a:latin typeface="Arial"/>
                <a:cs typeface="Arial"/>
              </a:rPr>
              <a:t>Implementación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ArticuloModel.php</a:t>
            </a:r>
          </a:p>
          <a:p>
            <a:pPr algn="ctr"/>
            <a:endParaRPr lang="en-US" b="1" dirty="0">
              <a:latin typeface="Arial"/>
              <a:cs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B7AFDD-65B3-09CA-F169-752572A2B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3560" y="2300830"/>
            <a:ext cx="4353116" cy="377043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 b="1" dirty="0">
              <a:latin typeface="Arial"/>
              <a:ea typeface="+mn-lt"/>
              <a:cs typeface="+mn-lt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5847D0D-1B83-BDDD-E73E-89FF60AC0248}"/>
              </a:ext>
            </a:extLst>
          </p:cNvPr>
          <p:cNvCxnSpPr/>
          <p:nvPr/>
        </p:nvCxnSpPr>
        <p:spPr>
          <a:xfrm>
            <a:off x="605390" y="1409195"/>
            <a:ext cx="10309853" cy="3810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E9130D91-AF1C-90C5-B752-CFC2A80E7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27" t="24964" r="13654" b="14330"/>
          <a:stretch>
            <a:fillRect/>
          </a:stretch>
        </p:blipFill>
        <p:spPr>
          <a:xfrm>
            <a:off x="-3156" y="1898964"/>
            <a:ext cx="5974987" cy="4163225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E2DF3038-C7EB-1DE9-6A86-0806DC54D0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79" t="27990" r="19467" b="19413"/>
          <a:stretch>
            <a:fillRect/>
          </a:stretch>
        </p:blipFill>
        <p:spPr>
          <a:xfrm>
            <a:off x="6092050" y="2704514"/>
            <a:ext cx="6030772" cy="3356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150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EFB98B-9141-319B-1F42-43B15BE23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9EFDA-2FF7-957B-CE28-18CB7128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47" y="250344"/>
            <a:ext cx="9356436" cy="1542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Implementación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ArticuloModel.php</a:t>
            </a:r>
            <a:r>
              <a:rPr lang="en-US" b="1" dirty="0">
                <a:latin typeface="Arial"/>
                <a:cs typeface="Arial"/>
              </a:rPr>
              <a:t> (</a:t>
            </a:r>
            <a:r>
              <a:rPr lang="en-US" b="1" dirty="0" err="1">
                <a:latin typeface="Arial"/>
                <a:cs typeface="Arial"/>
              </a:rPr>
              <a:t>parte</a:t>
            </a:r>
            <a:r>
              <a:rPr lang="en-US" b="1" dirty="0">
                <a:latin typeface="Arial"/>
                <a:cs typeface="Arial"/>
              </a:rPr>
              <a:t> 2)</a:t>
            </a:r>
          </a:p>
          <a:p>
            <a:pPr algn="ctr"/>
            <a:endParaRPr lang="en-US" b="1" dirty="0">
              <a:latin typeface="Arial"/>
              <a:cs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F7DB1B-A28E-C88C-CEC6-A7A7E6CE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3560" y="2300830"/>
            <a:ext cx="4353116" cy="377043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 b="1" dirty="0">
              <a:latin typeface="Arial"/>
              <a:ea typeface="+mn-lt"/>
              <a:cs typeface="+mn-lt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A53FBD8-9F06-EDDD-F5A3-377D676EFB4E}"/>
              </a:ext>
            </a:extLst>
          </p:cNvPr>
          <p:cNvCxnSpPr/>
          <p:nvPr/>
        </p:nvCxnSpPr>
        <p:spPr>
          <a:xfrm>
            <a:off x="605390" y="1409195"/>
            <a:ext cx="10309853" cy="3810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0A270A08-D905-19C3-BED5-273EE544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97" t="24412" r="14488" b="18465"/>
          <a:stretch>
            <a:fillRect/>
          </a:stretch>
        </p:blipFill>
        <p:spPr>
          <a:xfrm>
            <a:off x="606638" y="1797538"/>
            <a:ext cx="6461148" cy="3917469"/>
          </a:xfrm>
          <a:prstGeom prst="rect">
            <a:avLst/>
          </a:prstGeom>
        </p:spPr>
      </p:pic>
      <p:sp>
        <p:nvSpPr>
          <p:cNvPr id="11" name="CuadroTexto 1">
            <a:extLst>
              <a:ext uri="{FF2B5EF4-FFF2-40B4-BE49-F238E27FC236}">
                <a16:creationId xmlns:a16="http://schemas.microsoft.com/office/drawing/2014/main" id="{A8AE6064-892A-1706-545B-CD8808000D5D}"/>
              </a:ext>
            </a:extLst>
          </p:cNvPr>
          <p:cNvSpPr txBox="1"/>
          <p:nvPr/>
        </p:nvSpPr>
        <p:spPr>
          <a:xfrm>
            <a:off x="7691436" y="2048182"/>
            <a:ext cx="4118801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>
                <a:latin typeface="Arial"/>
                <a:ea typeface="+mn-lt"/>
                <a:cs typeface="+mn-lt"/>
              </a:rPr>
              <a:t>Explicación</a:t>
            </a:r>
            <a:r>
              <a:rPr lang="en-US" b="1" dirty="0">
                <a:latin typeface="Arial"/>
                <a:ea typeface="+mn-lt"/>
                <a:cs typeface="+mn-lt"/>
              </a:rPr>
              <a:t> de </a:t>
            </a:r>
            <a:r>
              <a:rPr lang="en-US" b="1" err="1">
                <a:latin typeface="Arial"/>
                <a:ea typeface="+mn-lt"/>
                <a:cs typeface="+mn-lt"/>
              </a:rPr>
              <a:t>cada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err="1">
                <a:latin typeface="Arial"/>
                <a:ea typeface="+mn-lt"/>
                <a:cs typeface="+mn-lt"/>
              </a:rPr>
              <a:t>sección</a:t>
            </a:r>
            <a:r>
              <a:rPr lang="en-US" b="1" dirty="0">
                <a:latin typeface="Arial"/>
                <a:ea typeface="+mn-lt"/>
                <a:cs typeface="+mn-lt"/>
              </a:rPr>
              <a:t>:</a:t>
            </a:r>
            <a:endParaRPr lang="es-ES">
              <a:latin typeface="Arial"/>
              <a:ea typeface="+mn-lt"/>
              <a:cs typeface="Arial"/>
            </a:endParaRPr>
          </a:p>
          <a:p>
            <a:endParaRPr lang="en-US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+mn-lt"/>
                <a:cs typeface="+mn-lt"/>
              </a:rPr>
              <a:t>¿Por </a:t>
            </a:r>
            <a:r>
              <a:rPr lang="en-US" dirty="0" err="1">
                <a:latin typeface="Arial"/>
                <a:ea typeface="+mn-lt"/>
                <a:cs typeface="+mn-lt"/>
              </a:rPr>
              <a:t>qué</a:t>
            </a:r>
            <a:r>
              <a:rPr lang="en-US" dirty="0">
                <a:latin typeface="Arial"/>
                <a:ea typeface="+mn-lt"/>
                <a:cs typeface="+mn-lt"/>
              </a:rPr>
              <a:t> usar </a:t>
            </a:r>
            <a:r>
              <a:rPr lang="en-US" dirty="0">
                <a:latin typeface="Arial"/>
                <a:ea typeface="+mn-lt"/>
                <a:cs typeface="Arial"/>
              </a:rPr>
              <a:t>$</a:t>
            </a:r>
            <a:r>
              <a:rPr lang="en-US" dirty="0" err="1">
                <a:latin typeface="Arial"/>
                <a:ea typeface="+mn-lt"/>
                <a:cs typeface="Arial"/>
              </a:rPr>
              <a:t>allowedFields</a:t>
            </a:r>
            <a:r>
              <a:rPr lang="en-US" dirty="0">
                <a:latin typeface="Arial"/>
                <a:ea typeface="+mn-lt"/>
                <a:cs typeface="+mn-lt"/>
              </a:rPr>
              <a:t>? (</a:t>
            </a:r>
            <a:r>
              <a:rPr lang="en-US" dirty="0" err="1">
                <a:latin typeface="Arial"/>
                <a:ea typeface="+mn-lt"/>
                <a:cs typeface="+mn-lt"/>
              </a:rPr>
              <a:t>seguridad</a:t>
            </a:r>
            <a:r>
              <a:rPr lang="en-US" dirty="0">
                <a:latin typeface="Arial"/>
                <a:ea typeface="+mn-lt"/>
                <a:cs typeface="+mn-lt"/>
              </a:rPr>
              <a:t>)</a:t>
            </a:r>
            <a:endParaRPr lang="en-US" dirty="0">
              <a:latin typeface="Arial"/>
              <a:ea typeface="+mn-lt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+mn-lt"/>
                <a:cs typeface="+mn-lt"/>
              </a:rPr>
              <a:t>¿</a:t>
            </a:r>
            <a:r>
              <a:rPr lang="en-US" dirty="0" err="1">
                <a:latin typeface="Arial"/>
                <a:ea typeface="+mn-lt"/>
                <a:cs typeface="+mn-lt"/>
              </a:rPr>
              <a:t>Cómo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funcionan</a:t>
            </a:r>
            <a:r>
              <a:rPr lang="en-US" dirty="0">
                <a:latin typeface="Arial"/>
                <a:ea typeface="+mn-lt"/>
                <a:cs typeface="+mn-lt"/>
              </a:rPr>
              <a:t> las </a:t>
            </a:r>
            <a:r>
              <a:rPr lang="en-US" dirty="0">
                <a:latin typeface="Arial"/>
                <a:ea typeface="+mn-lt"/>
                <a:cs typeface="Arial"/>
              </a:rPr>
              <a:t>$</a:t>
            </a:r>
            <a:r>
              <a:rPr lang="en-US" dirty="0" err="1">
                <a:latin typeface="Arial"/>
                <a:ea typeface="+mn-lt"/>
                <a:cs typeface="Arial"/>
              </a:rPr>
              <a:t>validationRules</a:t>
            </a:r>
            <a:r>
              <a:rPr lang="en-US" dirty="0">
                <a:latin typeface="Arial"/>
                <a:ea typeface="+mn-lt"/>
                <a:cs typeface="+mn-lt"/>
              </a:rPr>
              <a:t>? (</a:t>
            </a:r>
            <a:r>
              <a:rPr lang="en-US" dirty="0" err="1">
                <a:latin typeface="Arial"/>
                <a:ea typeface="+mn-lt"/>
                <a:cs typeface="+mn-lt"/>
              </a:rPr>
              <a:t>validación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automática</a:t>
            </a:r>
            <a:r>
              <a:rPr lang="en-US" dirty="0">
                <a:latin typeface="Arial"/>
                <a:ea typeface="+mn-lt"/>
                <a:cs typeface="+mn-lt"/>
              </a:rPr>
              <a:t>)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</a:rPr>
              <a:t>¿</a:t>
            </a:r>
            <a:r>
              <a:rPr lang="en-US" dirty="0" err="1">
                <a:latin typeface="Arial"/>
              </a:rPr>
              <a:t>Qué</a:t>
            </a:r>
            <a:r>
              <a:rPr lang="en-US" dirty="0">
                <a:latin typeface="Arial"/>
              </a:rPr>
              <a:t> es </a:t>
            </a:r>
            <a:r>
              <a:rPr lang="en-US" dirty="0">
                <a:latin typeface="Arial"/>
                <a:cs typeface="Arial"/>
              </a:rPr>
              <a:t>$</a:t>
            </a:r>
            <a:r>
              <a:rPr lang="en-US" dirty="0" err="1">
                <a:latin typeface="Arial"/>
                <a:cs typeface="Arial"/>
              </a:rPr>
              <a:t>primaryKey</a:t>
            </a:r>
            <a:r>
              <a:rPr lang="en-US" dirty="0">
                <a:latin typeface="Arial"/>
              </a:rPr>
              <a:t>? (clave </a:t>
            </a:r>
            <a:r>
              <a:rPr lang="en-US" dirty="0" err="1">
                <a:latin typeface="Arial"/>
              </a:rPr>
              <a:t>primaria</a:t>
            </a:r>
            <a:r>
              <a:rPr lang="en-US" dirty="0">
                <a:latin typeface="Arial"/>
              </a:rPr>
              <a:t>)</a:t>
            </a:r>
            <a:endParaRPr lang="en-US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89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7A120-985F-805A-3AEA-A510B6B2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951" y="916617"/>
            <a:ext cx="6132618" cy="150087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latin typeface="Arial"/>
                <a:cs typeface="Arial"/>
              </a:rPr>
              <a:t>PASO 4 - </a:t>
            </a:r>
            <a:r>
              <a:rPr lang="en-US" sz="2800" b="1" dirty="0" err="1">
                <a:latin typeface="Arial"/>
                <a:cs typeface="Arial"/>
              </a:rPr>
              <a:t>Métodos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 err="1">
                <a:latin typeface="Arial"/>
                <a:cs typeface="Arial"/>
              </a:rPr>
              <a:t>Personalizados</a:t>
            </a:r>
            <a:r>
              <a:rPr lang="en-US" sz="2800" b="1" dirty="0">
                <a:latin typeface="Arial"/>
                <a:cs typeface="Arial"/>
              </a:rPr>
              <a:t> de </a:t>
            </a:r>
            <a:r>
              <a:rPr lang="en-US" sz="2800" b="1" dirty="0" err="1">
                <a:latin typeface="Arial"/>
                <a:cs typeface="Arial"/>
              </a:rPr>
              <a:t>ArticuloModel</a:t>
            </a:r>
            <a:r>
              <a:rPr lang="en-US" sz="2800" b="1" dirty="0">
                <a:latin typeface="Arial"/>
                <a:cs typeface="Arial"/>
              </a:rPr>
              <a:t> (OPERACIONES AVANZADAS)</a:t>
            </a:r>
            <a:endParaRPr lang="es-ES" sz="2800" dirty="0">
              <a:latin typeface="Arial"/>
              <a:cs typeface="Arial"/>
            </a:endParaRPr>
          </a:p>
        </p:txBody>
      </p:sp>
      <p:pic>
        <p:nvPicPr>
          <p:cNvPr id="20" name="Marcador de contenido 19" descr="Texto&#10;&#10;El contenido generado por IA puede ser incorrecto.">
            <a:extLst>
              <a:ext uri="{FF2B5EF4-FFF2-40B4-BE49-F238E27FC236}">
                <a16:creationId xmlns:a16="http://schemas.microsoft.com/office/drawing/2014/main" id="{EB39FFE0-9D81-B4DC-2C4A-95B435906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6916" t="16935" r="8034" b="11021"/>
          <a:stretch>
            <a:fillRect/>
          </a:stretch>
        </p:blipFill>
        <p:spPr>
          <a:xfrm>
            <a:off x="185520" y="299616"/>
            <a:ext cx="5249464" cy="2839096"/>
          </a:xfrm>
          <a:prstGeom prst="rect">
            <a:avLst/>
          </a:prstGeom>
        </p:spPr>
      </p:pic>
      <p:pic>
        <p:nvPicPr>
          <p:cNvPr id="21" name="Imagen 20" descr="Texto&#10;&#10;El contenido generado por IA puede ser incorrecto.">
            <a:extLst>
              <a:ext uri="{FF2B5EF4-FFF2-40B4-BE49-F238E27FC236}">
                <a16:creationId xmlns:a16="http://schemas.microsoft.com/office/drawing/2014/main" id="{93834F2E-4410-8D67-9362-8B39369720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18" t="29862" r="13326" b="19969"/>
          <a:stretch>
            <a:fillRect/>
          </a:stretch>
        </p:blipFill>
        <p:spPr>
          <a:xfrm>
            <a:off x="4102150" y="2990438"/>
            <a:ext cx="7681913" cy="3383298"/>
          </a:xfrm>
          <a:prstGeom prst="rect">
            <a:avLst/>
          </a:prstGeom>
        </p:spPr>
      </p:pic>
      <p:sp>
        <p:nvSpPr>
          <p:cNvPr id="23" name="CuadroTexto 1">
            <a:extLst>
              <a:ext uri="{FF2B5EF4-FFF2-40B4-BE49-F238E27FC236}">
                <a16:creationId xmlns:a16="http://schemas.microsoft.com/office/drawing/2014/main" id="{71B28FDD-F8D8-5B29-FCC0-F3F97424CE92}"/>
              </a:ext>
            </a:extLst>
          </p:cNvPr>
          <p:cNvSpPr txBox="1"/>
          <p:nvPr/>
        </p:nvSpPr>
        <p:spPr>
          <a:xfrm>
            <a:off x="187852" y="3445183"/>
            <a:ext cx="3907134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>
                <a:latin typeface="Arial"/>
                <a:ea typeface="+mn-lt"/>
                <a:cs typeface="+mn-lt"/>
              </a:rPr>
              <a:t>Explicación</a:t>
            </a:r>
            <a:r>
              <a:rPr lang="en-US" b="1" dirty="0">
                <a:latin typeface="Arial"/>
                <a:ea typeface="+mn-lt"/>
                <a:cs typeface="+mn-lt"/>
              </a:rPr>
              <a:t> de </a:t>
            </a:r>
            <a:r>
              <a:rPr lang="en-US" b="1" err="1">
                <a:latin typeface="Arial"/>
                <a:ea typeface="+mn-lt"/>
                <a:cs typeface="+mn-lt"/>
              </a:rPr>
              <a:t>cada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err="1">
                <a:latin typeface="Arial"/>
                <a:ea typeface="+mn-lt"/>
                <a:cs typeface="+mn-lt"/>
              </a:rPr>
              <a:t>sección</a:t>
            </a:r>
            <a:r>
              <a:rPr lang="en-US" b="1" dirty="0">
                <a:latin typeface="Arial"/>
                <a:ea typeface="+mn-lt"/>
                <a:cs typeface="+mn-lt"/>
              </a:rPr>
              <a:t>:</a:t>
            </a:r>
            <a:endParaRPr lang="es-ES">
              <a:latin typeface="Arial"/>
              <a:ea typeface="+mn-lt"/>
              <a:cs typeface="Arial"/>
            </a:endParaRPr>
          </a:p>
          <a:p>
            <a:endParaRPr lang="en-US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+mn-lt"/>
                <a:cs typeface="+mn-lt"/>
              </a:rPr>
              <a:t>¿Por </a:t>
            </a:r>
            <a:r>
              <a:rPr lang="en-US" dirty="0" err="1">
                <a:latin typeface="Arial"/>
                <a:ea typeface="+mn-lt"/>
                <a:cs typeface="+mn-lt"/>
              </a:rPr>
              <a:t>qué</a:t>
            </a:r>
            <a:r>
              <a:rPr lang="en-US" dirty="0">
                <a:latin typeface="Arial"/>
                <a:ea typeface="+mn-lt"/>
                <a:cs typeface="+mn-lt"/>
              </a:rPr>
              <a:t> usar </a:t>
            </a:r>
            <a:r>
              <a:rPr lang="en-US" dirty="0">
                <a:latin typeface="Arial"/>
                <a:ea typeface="+mn-lt"/>
                <a:cs typeface="Arial"/>
              </a:rPr>
              <a:t>$</a:t>
            </a:r>
            <a:r>
              <a:rPr lang="en-US" dirty="0" err="1">
                <a:latin typeface="Arial"/>
                <a:ea typeface="+mn-lt"/>
                <a:cs typeface="Arial"/>
              </a:rPr>
              <a:t>allowedFields</a:t>
            </a:r>
            <a:r>
              <a:rPr lang="en-US" dirty="0">
                <a:latin typeface="Arial"/>
                <a:ea typeface="+mn-lt"/>
                <a:cs typeface="+mn-lt"/>
              </a:rPr>
              <a:t>? (</a:t>
            </a:r>
            <a:r>
              <a:rPr lang="en-US" dirty="0" err="1">
                <a:latin typeface="Arial"/>
                <a:ea typeface="+mn-lt"/>
                <a:cs typeface="+mn-lt"/>
              </a:rPr>
              <a:t>seguridad</a:t>
            </a:r>
            <a:r>
              <a:rPr lang="en-US" dirty="0">
                <a:latin typeface="Arial"/>
                <a:ea typeface="+mn-lt"/>
                <a:cs typeface="+mn-lt"/>
              </a:rPr>
              <a:t>)</a:t>
            </a:r>
            <a:endParaRPr lang="en-US" dirty="0">
              <a:latin typeface="Arial"/>
              <a:ea typeface="+mn-lt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ea typeface="+mn-lt"/>
                <a:cs typeface="+mn-lt"/>
              </a:rPr>
              <a:t>¿</a:t>
            </a:r>
            <a:r>
              <a:rPr lang="en-US" dirty="0" err="1">
                <a:latin typeface="Arial"/>
                <a:ea typeface="+mn-lt"/>
                <a:cs typeface="+mn-lt"/>
              </a:rPr>
              <a:t>Cómo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funcionan</a:t>
            </a:r>
            <a:r>
              <a:rPr lang="en-US" dirty="0">
                <a:latin typeface="Arial"/>
                <a:ea typeface="+mn-lt"/>
                <a:cs typeface="+mn-lt"/>
              </a:rPr>
              <a:t> las </a:t>
            </a:r>
            <a:r>
              <a:rPr lang="en-US" dirty="0">
                <a:latin typeface="Arial"/>
                <a:ea typeface="+mn-lt"/>
                <a:cs typeface="Arial"/>
              </a:rPr>
              <a:t>$</a:t>
            </a:r>
            <a:r>
              <a:rPr lang="en-US" dirty="0" err="1">
                <a:latin typeface="Arial"/>
                <a:ea typeface="+mn-lt"/>
                <a:cs typeface="Arial"/>
              </a:rPr>
              <a:t>validationRules</a:t>
            </a:r>
            <a:r>
              <a:rPr lang="en-US" dirty="0">
                <a:latin typeface="Arial"/>
                <a:ea typeface="+mn-lt"/>
                <a:cs typeface="+mn-lt"/>
              </a:rPr>
              <a:t>? (</a:t>
            </a:r>
            <a:r>
              <a:rPr lang="en-US" dirty="0" err="1">
                <a:latin typeface="Arial"/>
                <a:ea typeface="+mn-lt"/>
                <a:cs typeface="+mn-lt"/>
              </a:rPr>
              <a:t>validación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automática</a:t>
            </a:r>
            <a:r>
              <a:rPr lang="en-US" dirty="0">
                <a:latin typeface="Arial"/>
                <a:ea typeface="+mn-lt"/>
                <a:cs typeface="+mn-lt"/>
              </a:rPr>
              <a:t>)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</a:rPr>
              <a:t>¿</a:t>
            </a:r>
            <a:r>
              <a:rPr lang="en-US" dirty="0" err="1">
                <a:latin typeface="Arial"/>
              </a:rPr>
              <a:t>Qué</a:t>
            </a:r>
            <a:r>
              <a:rPr lang="en-US" dirty="0">
                <a:latin typeface="Arial"/>
              </a:rPr>
              <a:t> es </a:t>
            </a:r>
            <a:r>
              <a:rPr lang="en-US" dirty="0">
                <a:latin typeface="Arial"/>
                <a:cs typeface="Arial"/>
              </a:rPr>
              <a:t>$</a:t>
            </a:r>
            <a:r>
              <a:rPr lang="en-US" dirty="0" err="1">
                <a:latin typeface="Arial"/>
                <a:cs typeface="Arial"/>
              </a:rPr>
              <a:t>primaryKey</a:t>
            </a:r>
            <a:r>
              <a:rPr lang="en-US" dirty="0">
                <a:latin typeface="Arial"/>
              </a:rPr>
              <a:t>? (clave </a:t>
            </a:r>
            <a:r>
              <a:rPr lang="en-US" dirty="0" err="1">
                <a:latin typeface="Arial"/>
              </a:rPr>
              <a:t>primaria</a:t>
            </a:r>
            <a:r>
              <a:rPr lang="en-US" dirty="0">
                <a:latin typeface="Arial"/>
              </a:rPr>
              <a:t>)</a:t>
            </a:r>
            <a:endParaRPr lang="en-US"/>
          </a:p>
          <a:p>
            <a:endParaRPr lang="en-US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183BC87-43E7-34F6-CF61-C1702E6126D4}"/>
              </a:ext>
            </a:extLst>
          </p:cNvPr>
          <p:cNvSpPr/>
          <p:nvPr/>
        </p:nvSpPr>
        <p:spPr>
          <a:xfrm>
            <a:off x="5569611" y="921718"/>
            <a:ext cx="6223966" cy="1427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6041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d6f6a8-4c53-4eb2-bc43-5970dc157c21">
      <Terms xmlns="http://schemas.microsoft.com/office/infopath/2007/PartnerControls"/>
    </lcf76f155ced4ddcb4097134ff3c332f>
    <Prueba xmlns="f9d6f6a8-4c53-4eb2-bc43-5970dc157c21" xsi:nil="true"/>
    <Estado xmlns="f9d6f6a8-4c53-4eb2-bc43-5970dc157c21" xsi:nil="true"/>
    <TaxCatchAll xmlns="cde5a5e2-932b-4139-8354-a8de2ed6db86" xsi:nil="true"/>
    <Fecha_x0020__x00fa_ltimo_x0020_recurso xmlns="f9d6f6a8-4c53-4eb2-bc43-5970dc157c21" xsi:nil="true"/>
    <_Flow_SignoffStatus xmlns="f9d6f6a8-4c53-4eb2-bc43-5970dc157c2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EC16E57C49FB4C8FC2068EAA100277" ma:contentTypeVersion="29" ma:contentTypeDescription="Crear nuevo documento." ma:contentTypeScope="" ma:versionID="213e68402eea7ee67e92a7e85787514f">
  <xsd:schema xmlns:xsd="http://www.w3.org/2001/XMLSchema" xmlns:xs="http://www.w3.org/2001/XMLSchema" xmlns:p="http://schemas.microsoft.com/office/2006/metadata/properties" xmlns:ns2="f9d6f6a8-4c53-4eb2-bc43-5970dc157c21" xmlns:ns3="cde5a5e2-932b-4139-8354-a8de2ed6db86" targetNamespace="http://schemas.microsoft.com/office/2006/metadata/properties" ma:root="true" ma:fieldsID="cae16da778cf5b9ab526a32f8390a014" ns2:_="" ns3:_="">
    <xsd:import namespace="f9d6f6a8-4c53-4eb2-bc43-5970dc157c21"/>
    <xsd:import namespace="cde5a5e2-932b-4139-8354-a8de2ed6db86"/>
    <xsd:element name="properties">
      <xsd:complexType>
        <xsd:sequence>
          <xsd:element name="documentManagement">
            <xsd:complexType>
              <xsd:all>
                <xsd:element ref="ns2:Estado" minOccurs="0"/>
                <xsd:element ref="ns2:Fecha_x0020__x00fa_ltimo_x0020_recurso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Prueba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6f6a8-4c53-4eb2-bc43-5970dc157c21" elementFormDefault="qualified">
    <xsd:import namespace="http://schemas.microsoft.com/office/2006/documentManagement/types"/>
    <xsd:import namespace="http://schemas.microsoft.com/office/infopath/2007/PartnerControls"/>
    <xsd:element name="Estado" ma:index="4" nillable="true" ma:displayName="Estado" ma:format="Dropdown" ma:internalName="Estado">
      <xsd:simpleType>
        <xsd:restriction base="dms:Choice">
          <xsd:enumeration value="1-Entregado por DI"/>
          <xsd:enumeration value="2-Revisado por editor"/>
          <xsd:enumeration value="3-En producción multimedia"/>
          <xsd:enumeration value="4-Finalizada producción multimedia del RED"/>
        </xsd:restriction>
      </xsd:simpleType>
    </xsd:element>
    <xsd:element name="Fecha_x0020__x00fa_ltimo_x0020_recurso" ma:index="6" nillable="true" ma:displayName="Fecha_x0020__x00fa_ltimo_x0020_recurso" ma:format="DateTime" ma:internalName="Fecha_x0020__x00fa_ltimo_x0020_recurso" ma:readOnly="false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Estado de aprobación" ma:internalName="Estado_x0020_de_x0020_aprobaci_x00f3_n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Etiquetas de imagen" ma:readOnly="false" ma:fieldId="{5cf76f15-5ced-4ddc-b409-7134ff3c332f}" ma:taxonomyMulti="true" ma:sspId="7ba64f34-471c-444f-bec6-6dfeaafbb2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ueba" ma:index="26" nillable="true" ma:displayName="Prueba" ma:description="ssss" ma:format="Dropdown" ma:internalName="Prueba">
      <xsd:simpleType>
        <xsd:restriction base="dms:Note">
          <xsd:maxLength value="255"/>
        </xsd:restriction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e5a5e2-932b-4139-8354-a8de2ed6db86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Compartido con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81ea69d-6923-4d13-9ad4-ad9a59669bdd}" ma:internalName="TaxCatchAll" ma:showField="CatchAllData" ma:web="cde5a5e2-932b-4139-8354-a8de2ed6db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Tipo de contenido"/>
        <xsd:element ref="dc:title" minOccurs="0" maxOccurs="1" ma:index="3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F5F1D3-D927-4CFB-AE90-496165951F4E}">
  <ds:schemaRefs>
    <ds:schemaRef ds:uri="cde5a5e2-932b-4139-8354-a8de2ed6db86"/>
    <ds:schemaRef ds:uri="f9d6f6a8-4c53-4eb2-bc43-5970dc157c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4ED49D-9D2B-4BC5-ABC6-7C5D64F8301C}">
  <ds:schemaRefs>
    <ds:schemaRef ds:uri="cde5a5e2-932b-4139-8354-a8de2ed6db86"/>
    <ds:schemaRef ds:uri="f9d6f6a8-4c53-4eb2-bc43-5970dc157c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A8AA999-5293-440F-BC4F-10F242A162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Office Theme</vt:lpstr>
      <vt:lpstr>"ACTUALIZACIÓN "EL FARO"</vt:lpstr>
      <vt:lpstr>Objetivos del tutorial </vt:lpstr>
      <vt:lpstr>PASO 1 - Análisis de Requerimientos → Entidades  </vt:lpstr>
      <vt:lpstr>PASO 2 - Diseño del Modelo Entidad-Relación (CON RELACIONES)</vt:lpstr>
      <vt:lpstr>   Relaciones identificadas:  </vt:lpstr>
      <vt:lpstr>   Diagrama de clases (parte 2)  </vt:lpstr>
      <vt:lpstr>PASO 3: Implementación de ArticuloModel.php </vt:lpstr>
      <vt:lpstr>Implementación de ArticuloModel.php (parte 2) </vt:lpstr>
      <vt:lpstr>PASO 4 - Métodos Personalizados de ArticuloModel (OPERACIONES AVANZADAS)</vt:lpstr>
      <vt:lpstr>   PASO 5 - Implementación de Relaciones entre Modelos </vt:lpstr>
      <vt:lpstr>  </vt:lpstr>
      <vt:lpstr>    PASO 6 - Uso del Modelo en Controladores (INTEGRACIÓN MVC)</vt:lpstr>
      <vt:lpstr> </vt:lpstr>
      <vt:lpstr> </vt:lpstr>
      <vt:lpstr>PASO 7 - Vista que Utiliza Datos del Modelo (FRONTEND) </vt:lpstr>
      <vt:lpstr> </vt:lpstr>
      <vt:lpstr>PASO 8 - Implementación Completa del CRUD (OPERACIONES ADMIN)</vt:lpstr>
      <vt:lpstr> </vt:lpstr>
      <vt:lpstr>Pruebas y Validación (CHECKLIST TÉCNICO)</vt:lpstr>
      <vt:lpstr>Descargas y Recursos (MATERIAL PRÁCTICO)</vt:lpstr>
      <vt:lpstr>Anexos (1) </vt:lpstr>
      <vt:lpstr>Anexos (2) </vt:lpstr>
      <vt:lpstr>Anexos (3) </vt:lpstr>
      <vt:lpstr>Anexos (4) </vt:lpstr>
      <vt:lpstr>Anexos (5) </vt:lpstr>
      <vt:lpstr>BIBLIOGRAFÍA </vt:lpstr>
      <vt:lpstr>URL DE ACCESO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Alonso Vargas Farias</dc:creator>
  <cp:revision>2637</cp:revision>
  <dcterms:created xsi:type="dcterms:W3CDTF">2024-07-26T19:13:32Z</dcterms:created>
  <dcterms:modified xsi:type="dcterms:W3CDTF">2025-10-01T02:08:56Z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0x010100FBEC16E57C49FB4C8FC2068EAA100277</vt:lpwstr>
  </property>
  <property fmtid="{D5CDD505-2E9C-101B-9397-08002B2CF9AE}" pid="3" name="ArticulateGUID">
    <vt:lpwstr>BFA8F70C-FB9E-450B-B1DA-FB3867193A8D</vt:lpwstr>
  </property>
  <property fmtid="{D5CDD505-2E9C-101B-9397-08002B2CF9AE}" pid="4" name="ArticulatePath">
    <vt:lpwstr>https://ipaiep.sharepoint.com/sites/DIyDDM/Documentos compartidos/Documentos Diseño Instruccional/Kit experto disciplinar 2024/Material Kit experto disciplinar 2025 (actualizaciones)/Plantilla presentación AIEP</vt:lpwstr>
  </property>
  <property fmtid="{D5CDD505-2E9C-101B-9397-08002B2CF9AE}" pid="5" name="MediaServiceImageTags">
    <vt:lpwstr/>
  </property>
</Properties>
</file>